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4" r:id="rId2"/>
    <p:sldId id="257" r:id="rId3"/>
    <p:sldId id="259" r:id="rId4"/>
    <p:sldId id="258" r:id="rId5"/>
    <p:sldId id="273" r:id="rId6"/>
    <p:sldId id="272" r:id="rId7"/>
    <p:sldId id="260" r:id="rId8"/>
    <p:sldId id="261" r:id="rId9"/>
    <p:sldId id="262" r:id="rId10"/>
    <p:sldId id="270" r:id="rId11"/>
    <p:sldId id="264" r:id="rId12"/>
    <p:sldId id="271" r:id="rId13"/>
    <p:sldId id="274" r:id="rId14"/>
    <p:sldId id="276" r:id="rId15"/>
    <p:sldId id="278" r:id="rId16"/>
    <p:sldId id="293" r:id="rId17"/>
    <p:sldId id="279" r:id="rId18"/>
    <p:sldId id="287" r:id="rId19"/>
    <p:sldId id="291" r:id="rId20"/>
    <p:sldId id="268" r:id="rId21"/>
    <p:sldId id="269" r:id="rId22"/>
    <p:sldId id="288" r:id="rId23"/>
    <p:sldId id="289" r:id="rId24"/>
    <p:sldId id="265" r:id="rId25"/>
    <p:sldId id="292" r:id="rId26"/>
    <p:sldId id="277" r:id="rId27"/>
    <p:sldId id="266" r:id="rId28"/>
    <p:sldId id="286" r:id="rId29"/>
    <p:sldId id="290" r:id="rId30"/>
    <p:sldId id="267" r:id="rId31"/>
    <p:sldId id="282" r:id="rId32"/>
    <p:sldId id="284" r:id="rId33"/>
    <p:sldId id="280" r:id="rId34"/>
    <p:sldId id="281" r:id="rId35"/>
    <p:sldId id="28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B1032-327D-4682-BF3B-8B3292E0BB93}" type="datetimeFigureOut">
              <a:rPr lang="en-US" smtClean="0"/>
              <a:t>3/28/25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59A7E-32AD-4710-BE95-E3D57403F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0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59A7E-32AD-4710-BE95-E3D57403F2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15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59A7E-32AD-4710-BE95-E3D57403F2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0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FAF07-B742-2A4A-22D3-E8E3E5479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585AD7-B372-9F9C-4076-D6529E3876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F85A5-5737-6A8F-0418-0EC1C93D9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D3E1-9A3C-485B-B08C-B5A7A633861F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CD705-4B39-0A71-0E83-9E12EE45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99869-1F60-D09D-F5B7-9E20DC250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A920-6C22-433B-BC52-BB29880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2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01C59-DFB7-2C15-E5E3-E4A4A10CF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D81097-7460-9859-7156-B98F30D6C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25837-F137-8289-E598-BCAF2FD2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D3E1-9A3C-485B-B08C-B5A7A633861F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35AA6-88A1-2F61-3D16-A6A83D8F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851AB-E522-D8CF-2F89-BC4E4454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A920-6C22-433B-BC52-BB29880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5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FA06AF-D9E6-7082-9AFA-581B9E752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C38533-28C7-A67B-D57E-BD9F5885D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E9117-E3A4-84F1-D6AD-FFCBD03B5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D3E1-9A3C-485B-B08C-B5A7A633861F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8D45C-F66C-7418-5A13-B7DA5BE7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1333B-D779-4F5E-A753-22BBBEB54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A920-6C22-433B-BC52-BB29880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BAC2-7F72-40DD-E287-39A81F726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14628-523B-F40A-88A7-DA4A325AD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766A8-CC17-BB7D-6234-81F7E197B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D3E1-9A3C-485B-B08C-B5A7A633861F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6C75A-9F47-2D63-1741-F9709001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77928-FD56-D408-A7EC-9B71A2F07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A920-6C22-433B-BC52-BB29880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4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63D19-85D6-E8FA-E296-1B9DEC6F6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5BDE4-6A37-187D-BF73-FB43C8BE8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3F940-FAA5-DF3A-FE84-2423643FA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D3E1-9A3C-485B-B08C-B5A7A633861F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7C419-CD69-5453-48A9-196EE46F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CF0B3-1E0F-908F-AC86-4F112A752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A920-6C22-433B-BC52-BB29880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4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FB07E-AC6A-0CAC-75D4-B915D4CDC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FBD4A-D41E-7CB3-E7BD-1C9B6A1AF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A3A94-9CE8-7D72-13FA-12E69ED52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61664-3F70-E48A-D550-6579502F7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D3E1-9A3C-485B-B08C-B5A7A633861F}" type="datetimeFigureOut">
              <a:rPr lang="en-US" smtClean="0"/>
              <a:t>3/28/25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02E777-9355-106F-AAE9-5396A70B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F59D1-87F8-9EEA-C2B1-CE5E17488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A920-6C22-433B-BC52-BB29880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9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D9D22-1551-46B9-B904-534BACF5F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640E3-F23D-9DA5-4EED-FD4F5192E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2FB10-912E-7AB0-E670-E2C075376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580E3B-42CB-0CAB-BFAD-598C68841E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98343-2369-6962-BE41-0EBA9A36D2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B19568-BA77-2177-2E81-479BC0B2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D3E1-9A3C-485B-B08C-B5A7A633861F}" type="datetimeFigureOut">
              <a:rPr lang="en-US" smtClean="0"/>
              <a:t>3/28/25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EEABC4-5331-AC85-CE7B-92BA07F1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418400-8F3F-F362-7949-B88986D0B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A920-6C22-433B-BC52-BB29880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8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39578-BF7A-C646-C0F7-15BDE04F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261C37-5BC2-752E-09DF-7C99640F7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D3E1-9A3C-485B-B08C-B5A7A633861F}" type="datetimeFigureOut">
              <a:rPr lang="en-US" smtClean="0"/>
              <a:t>3/28/25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1962FD-4D1B-BCA0-A83F-901E86B11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B227E-C1AD-106A-FA0C-1CECC1A35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A920-6C22-433B-BC52-BB29880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1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B15F8F-C2BF-C7B2-F0C5-0965DD669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D3E1-9A3C-485B-B08C-B5A7A633861F}" type="datetimeFigureOut">
              <a:rPr lang="en-US" smtClean="0"/>
              <a:t>3/28/25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305F03-4BEA-EE35-6F2B-D55E45ABB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5FB6C-3B10-CCAF-5A25-AC1CF61B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A920-6C22-433B-BC52-BB29880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0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5711-FD9D-9B8C-60B8-ED5B24F2B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93882-64DC-03F7-A7FD-41FF558D7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AB9C83-C1AF-C774-8C1C-F65109906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8130B-E11B-5D26-EA42-215F4EFA6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D3E1-9A3C-485B-B08C-B5A7A633861F}" type="datetimeFigureOut">
              <a:rPr lang="en-US" smtClean="0"/>
              <a:t>3/28/25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3D76E-6111-D53A-B68F-B8FBE9A2A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DC1A1-92FF-E731-3039-6B2738627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A920-6C22-433B-BC52-BB29880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6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B4764-E176-0836-3853-5A0E5AD81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E7D8D3-B8E7-81C3-8FA1-2CB3BF287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4A72A-C91B-EE48-6F61-80A9E3D62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4FBA0-D852-9144-D716-78D69CE3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D3E1-9A3C-485B-B08C-B5A7A633861F}" type="datetimeFigureOut">
              <a:rPr lang="en-US" smtClean="0"/>
              <a:t>3/28/25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99E78-F766-DA24-279E-75332DE8E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3AF6A-D403-414C-951D-52D55438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A920-6C22-433B-BC52-BB29880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D0CE9B-0ACD-A785-54E8-DAE955D8D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E9606-12C2-FA95-6767-BEB957FE9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464E6-E021-F0D3-09A2-8FAABCBD1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65D3E1-9A3C-485B-B08C-B5A7A633861F}" type="datetimeFigureOut">
              <a:rPr lang="en-US" smtClean="0"/>
              <a:t>3/28/25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53F58-CB51-DA73-11D6-84DB9A6999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E0E0-4257-327D-619E-1CC30A97B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D8A920-6C22-433B-BC52-BB29880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6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volunteer-volunteerism-volunteering-652383/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katie.brownlee@ieanea.org" TargetMode="External"/><Relationship Id="rId2" Type="http://schemas.openxmlformats.org/officeDocument/2006/relationships/hyperlink" Target="mailto:loretta.tisdel@ieanea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8AF5C-175A-013A-5CE6-6296D17B6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635" y="2423161"/>
            <a:ext cx="4561369" cy="2346229"/>
          </a:xfrm>
        </p:spPr>
        <p:txBody>
          <a:bodyPr anchor="b">
            <a:noAutofit/>
          </a:bodyPr>
          <a:lstStyle/>
          <a:p>
            <a:br>
              <a:rPr lang="en-US" sz="48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IEA-Retired Celebrating 35 Years </a:t>
            </a:r>
            <a:br>
              <a:rPr lang="en-US" sz="48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Working for </a:t>
            </a:r>
            <a:br>
              <a:rPr lang="en-US" sz="48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Members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CDCE5F-C796-3F4B-351D-C47B68AA4B8C}"/>
              </a:ext>
            </a:extLst>
          </p:cNvPr>
          <p:cNvSpPr txBox="1"/>
          <p:nvPr/>
        </p:nvSpPr>
        <p:spPr>
          <a:xfrm>
            <a:off x="7667741" y="5438215"/>
            <a:ext cx="2489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1990-2025</a:t>
            </a:r>
          </a:p>
        </p:txBody>
      </p:sp>
      <p:pic>
        <p:nvPicPr>
          <p:cNvPr id="6" name="Picture 5" descr="A logo with a torch and text&#10;&#10;AI-generated content may be incorrect.">
            <a:extLst>
              <a:ext uri="{FF2B5EF4-FFF2-40B4-BE49-F238E27FC236}">
                <a16:creationId xmlns:a16="http://schemas.microsoft.com/office/drawing/2014/main" id="{7528C656-AFC5-433A-DAF1-21F27362E2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324" y="585991"/>
            <a:ext cx="4561370" cy="456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F49A80-2831-28E5-6466-B34DD81613AE}"/>
              </a:ext>
            </a:extLst>
          </p:cNvPr>
          <p:cNvGrpSpPr/>
          <p:nvPr/>
        </p:nvGrpSpPr>
        <p:grpSpPr>
          <a:xfrm>
            <a:off x="2061073" y="643467"/>
            <a:ext cx="8069853" cy="5571065"/>
            <a:chOff x="0" y="0"/>
            <a:chExt cx="8756904" cy="6045705"/>
          </a:xfrm>
        </p:grpSpPr>
        <p:pic>
          <p:nvPicPr>
            <p:cNvPr id="5" name="Picture 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25B7B3E-1171-0831-B3AA-477F3E18DF8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99816" cy="3454908"/>
            </a:xfrm>
            <a:prstGeom prst="rect">
              <a:avLst/>
            </a:prstGeom>
          </p:spPr>
        </p:pic>
        <p:pic>
          <p:nvPicPr>
            <p:cNvPr id="6" name="Picture 5" descr="A person standing in front of a sign&#10;&#10;Description automatically generated">
              <a:extLst>
                <a:ext uri="{FF2B5EF4-FFF2-40B4-BE49-F238E27FC236}">
                  <a16:creationId xmlns:a16="http://schemas.microsoft.com/office/drawing/2014/main" id="{92B7A62A-1964-8106-3061-67D01D7BB33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4008" y="64008"/>
              <a:ext cx="2921508" cy="3276600"/>
            </a:xfrm>
            <a:prstGeom prst="rect">
              <a:avLst/>
            </a:prstGeom>
          </p:spPr>
        </p:pic>
        <p:sp>
          <p:nvSpPr>
            <p:cNvPr id="7" name="Shape 1191">
              <a:extLst>
                <a:ext uri="{FF2B5EF4-FFF2-40B4-BE49-F238E27FC236}">
                  <a16:creationId xmlns:a16="http://schemas.microsoft.com/office/drawing/2014/main" id="{CCB8AB01-B591-C93B-A46C-75F77FBC1645}"/>
                </a:ext>
              </a:extLst>
            </p:cNvPr>
            <p:cNvSpPr/>
            <p:nvPr/>
          </p:nvSpPr>
          <p:spPr>
            <a:xfrm>
              <a:off x="44958" y="44958"/>
              <a:ext cx="2959608" cy="3314700"/>
            </a:xfrm>
            <a:custGeom>
              <a:avLst/>
              <a:gdLst/>
              <a:ahLst/>
              <a:cxnLst/>
              <a:rect l="0" t="0" r="0" b="0"/>
              <a:pathLst>
                <a:path w="2959608" h="3314700">
                  <a:moveTo>
                    <a:pt x="0" y="3314700"/>
                  </a:moveTo>
                  <a:lnTo>
                    <a:pt x="2959608" y="3314700"/>
                  </a:lnTo>
                  <a:lnTo>
                    <a:pt x="2959608" y="0"/>
                  </a:lnTo>
                  <a:lnTo>
                    <a:pt x="0" y="0"/>
                  </a:lnTo>
                  <a:close/>
                </a:path>
              </a:pathLst>
            </a:custGeom>
            <a:ln w="38100" cap="sq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8" name="Picture 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7CF630E-4DF7-06BE-D187-B4720FBA36E7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628900" y="757428"/>
              <a:ext cx="3204972" cy="4216908"/>
            </a:xfrm>
            <a:prstGeom prst="rect">
              <a:avLst/>
            </a:prstGeom>
          </p:spPr>
        </p:pic>
        <p:pic>
          <p:nvPicPr>
            <p:cNvPr id="9" name="Picture 8" descr="A group of people standing next to a sign&#10;&#10;Description automatically generated">
              <a:extLst>
                <a:ext uri="{FF2B5EF4-FFF2-40B4-BE49-F238E27FC236}">
                  <a16:creationId xmlns:a16="http://schemas.microsoft.com/office/drawing/2014/main" id="{C2E98DB0-80B1-4FAF-A75F-3DB7E2169F8B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692908" y="821436"/>
              <a:ext cx="3026664" cy="4038601"/>
            </a:xfrm>
            <a:prstGeom prst="rect">
              <a:avLst/>
            </a:prstGeom>
          </p:spPr>
        </p:pic>
        <p:sp>
          <p:nvSpPr>
            <p:cNvPr id="10" name="Shape 1196">
              <a:extLst>
                <a:ext uri="{FF2B5EF4-FFF2-40B4-BE49-F238E27FC236}">
                  <a16:creationId xmlns:a16="http://schemas.microsoft.com/office/drawing/2014/main" id="{11801F49-A94B-ACE5-AE8E-88BA5A2F0225}"/>
                </a:ext>
              </a:extLst>
            </p:cNvPr>
            <p:cNvSpPr/>
            <p:nvPr/>
          </p:nvSpPr>
          <p:spPr>
            <a:xfrm>
              <a:off x="2673858" y="802386"/>
              <a:ext cx="3064764" cy="4076700"/>
            </a:xfrm>
            <a:custGeom>
              <a:avLst/>
              <a:gdLst/>
              <a:ahLst/>
              <a:cxnLst/>
              <a:rect l="0" t="0" r="0" b="0"/>
              <a:pathLst>
                <a:path w="3064764" h="4076700">
                  <a:moveTo>
                    <a:pt x="0" y="4076700"/>
                  </a:moveTo>
                  <a:lnTo>
                    <a:pt x="3064764" y="4076700"/>
                  </a:lnTo>
                  <a:lnTo>
                    <a:pt x="3064764" y="0"/>
                  </a:lnTo>
                  <a:lnTo>
                    <a:pt x="0" y="0"/>
                  </a:lnTo>
                  <a:close/>
                </a:path>
              </a:pathLst>
            </a:custGeom>
            <a:ln w="38100" cap="sq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1" name="Picture 1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3A4D2F49-BD90-5DCD-E74B-EAB924B525C6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628132" y="2125977"/>
              <a:ext cx="2769108" cy="3919728"/>
            </a:xfrm>
            <a:prstGeom prst="rect">
              <a:avLst/>
            </a:prstGeom>
          </p:spPr>
        </p:pic>
        <p:pic>
          <p:nvPicPr>
            <p:cNvPr id="12" name="Picture 11" descr="A person holding a sign&#10;&#10;Description automatically generated">
              <a:extLst>
                <a:ext uri="{FF2B5EF4-FFF2-40B4-BE49-F238E27FC236}">
                  <a16:creationId xmlns:a16="http://schemas.microsoft.com/office/drawing/2014/main" id="{8C524727-7693-E5ED-6553-869CF6AC85D5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5692140" y="2189988"/>
              <a:ext cx="2590801" cy="3741420"/>
            </a:xfrm>
            <a:prstGeom prst="rect">
              <a:avLst/>
            </a:prstGeom>
          </p:spPr>
        </p:pic>
        <p:sp>
          <p:nvSpPr>
            <p:cNvPr id="13" name="Shape 1201">
              <a:extLst>
                <a:ext uri="{FF2B5EF4-FFF2-40B4-BE49-F238E27FC236}">
                  <a16:creationId xmlns:a16="http://schemas.microsoft.com/office/drawing/2014/main" id="{3612DC09-0D34-EA63-9E50-6354619F2CA0}"/>
                </a:ext>
              </a:extLst>
            </p:cNvPr>
            <p:cNvSpPr/>
            <p:nvPr/>
          </p:nvSpPr>
          <p:spPr>
            <a:xfrm>
              <a:off x="5673090" y="2170938"/>
              <a:ext cx="2628901" cy="3779521"/>
            </a:xfrm>
            <a:custGeom>
              <a:avLst/>
              <a:gdLst/>
              <a:ahLst/>
              <a:cxnLst/>
              <a:rect l="0" t="0" r="0" b="0"/>
              <a:pathLst>
                <a:path w="2628901" h="3779521">
                  <a:moveTo>
                    <a:pt x="0" y="3779521"/>
                  </a:moveTo>
                  <a:lnTo>
                    <a:pt x="2628901" y="3779521"/>
                  </a:lnTo>
                  <a:lnTo>
                    <a:pt x="2628901" y="0"/>
                  </a:lnTo>
                  <a:lnTo>
                    <a:pt x="0" y="0"/>
                  </a:lnTo>
                  <a:close/>
                </a:path>
              </a:pathLst>
            </a:custGeom>
            <a:ln w="38100" cap="sq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4" name="Picture 1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A04DAE1B-F0C9-F470-5E6B-C39F330143CC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342900" y="3092196"/>
              <a:ext cx="3842004" cy="2769108"/>
            </a:xfrm>
            <a:prstGeom prst="rect">
              <a:avLst/>
            </a:prstGeom>
          </p:spPr>
        </p:pic>
        <p:pic>
          <p:nvPicPr>
            <p:cNvPr id="15" name="Picture 14" descr="A group of women holding a sign&#10;&#10;Description automatically generated">
              <a:extLst>
                <a:ext uri="{FF2B5EF4-FFF2-40B4-BE49-F238E27FC236}">
                  <a16:creationId xmlns:a16="http://schemas.microsoft.com/office/drawing/2014/main" id="{DB36AE9D-D987-B58C-6E6E-D59D23E57D4C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06908" y="3156204"/>
              <a:ext cx="3663696" cy="2590800"/>
            </a:xfrm>
            <a:prstGeom prst="rect">
              <a:avLst/>
            </a:prstGeom>
          </p:spPr>
        </p:pic>
        <p:sp>
          <p:nvSpPr>
            <p:cNvPr id="16" name="Shape 1206">
              <a:extLst>
                <a:ext uri="{FF2B5EF4-FFF2-40B4-BE49-F238E27FC236}">
                  <a16:creationId xmlns:a16="http://schemas.microsoft.com/office/drawing/2014/main" id="{8C3A3BB6-7BBB-706A-F9B1-2D4DD9087861}"/>
                </a:ext>
              </a:extLst>
            </p:cNvPr>
            <p:cNvSpPr/>
            <p:nvPr/>
          </p:nvSpPr>
          <p:spPr>
            <a:xfrm>
              <a:off x="387858" y="3137154"/>
              <a:ext cx="3701796" cy="2628900"/>
            </a:xfrm>
            <a:custGeom>
              <a:avLst/>
              <a:gdLst/>
              <a:ahLst/>
              <a:cxnLst/>
              <a:rect l="0" t="0" r="0" b="0"/>
              <a:pathLst>
                <a:path w="3701796" h="2628900">
                  <a:moveTo>
                    <a:pt x="0" y="2628900"/>
                  </a:moveTo>
                  <a:lnTo>
                    <a:pt x="3701796" y="2628900"/>
                  </a:lnTo>
                  <a:lnTo>
                    <a:pt x="3701796" y="0"/>
                  </a:lnTo>
                  <a:lnTo>
                    <a:pt x="0" y="0"/>
                  </a:lnTo>
                  <a:close/>
                </a:path>
              </a:pathLst>
            </a:custGeom>
            <a:ln w="38100" cap="sq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7" name="Picture 1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635EE01-C463-D0FB-EE74-0F0AE0D61F61}"/>
                </a:ext>
              </a:extLst>
            </p:cNvPr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4991100" y="0"/>
              <a:ext cx="3765804" cy="2625852"/>
            </a:xfrm>
            <a:prstGeom prst="rect">
              <a:avLst/>
            </a:prstGeom>
          </p:spPr>
        </p:pic>
        <p:pic>
          <p:nvPicPr>
            <p:cNvPr id="18" name="Picture 17" descr="A group of people standing in a room&#10;&#10;Description automatically generated">
              <a:extLst>
                <a:ext uri="{FF2B5EF4-FFF2-40B4-BE49-F238E27FC236}">
                  <a16:creationId xmlns:a16="http://schemas.microsoft.com/office/drawing/2014/main" id="{03E5D0DC-C2A9-740E-A741-5E223126C677}"/>
                </a:ext>
              </a:extLst>
            </p:cNvPr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5108" y="64008"/>
              <a:ext cx="3587496" cy="2447544"/>
            </a:xfrm>
            <a:prstGeom prst="rect">
              <a:avLst/>
            </a:prstGeom>
          </p:spPr>
        </p:pic>
        <p:sp>
          <p:nvSpPr>
            <p:cNvPr id="19" name="Shape 1211">
              <a:extLst>
                <a:ext uri="{FF2B5EF4-FFF2-40B4-BE49-F238E27FC236}">
                  <a16:creationId xmlns:a16="http://schemas.microsoft.com/office/drawing/2014/main" id="{E3A9F51F-7D47-238C-E8C0-A626A88804EF}"/>
                </a:ext>
              </a:extLst>
            </p:cNvPr>
            <p:cNvSpPr/>
            <p:nvPr/>
          </p:nvSpPr>
          <p:spPr>
            <a:xfrm>
              <a:off x="5036058" y="44958"/>
              <a:ext cx="3625596" cy="2485644"/>
            </a:xfrm>
            <a:custGeom>
              <a:avLst/>
              <a:gdLst/>
              <a:ahLst/>
              <a:cxnLst/>
              <a:rect l="0" t="0" r="0" b="0"/>
              <a:pathLst>
                <a:path w="3625596" h="2485644">
                  <a:moveTo>
                    <a:pt x="0" y="2485644"/>
                  </a:moveTo>
                  <a:lnTo>
                    <a:pt x="3625596" y="2485644"/>
                  </a:lnTo>
                  <a:lnTo>
                    <a:pt x="3625596" y="0"/>
                  </a:lnTo>
                  <a:lnTo>
                    <a:pt x="0" y="0"/>
                  </a:lnTo>
                  <a:close/>
                </a:path>
              </a:pathLst>
            </a:custGeom>
            <a:ln w="38100" cap="sq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125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E1C3E4-E590-1F26-DAC5-BB645936D074}"/>
              </a:ext>
            </a:extLst>
          </p:cNvPr>
          <p:cNvGrpSpPr/>
          <p:nvPr/>
        </p:nvGrpSpPr>
        <p:grpSpPr>
          <a:xfrm>
            <a:off x="-208348" y="-97971"/>
            <a:ext cx="12282515" cy="7271656"/>
            <a:chOff x="-1199017" y="178022"/>
            <a:chExt cx="6016913" cy="72718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C9B977-8EC3-C505-1A12-3A1CB6EA17E6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1128947" y="3533216"/>
              <a:ext cx="2043653" cy="15698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B99FA4-C21D-8B03-31D6-306294E55AB7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1145212" y="178022"/>
              <a:ext cx="2623932" cy="227604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B56F20-98D9-13C4-134B-7D4046998386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9025" y="4982093"/>
              <a:ext cx="3776871" cy="221168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ECA5647-D7BD-87C2-F1AA-F2432A14E03B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-1199017" y="2409952"/>
              <a:ext cx="2707836" cy="1167384"/>
            </a:xfrm>
            <a:prstGeom prst="rect">
              <a:avLst/>
            </a:prstGeom>
          </p:spPr>
        </p:pic>
        <p:sp>
          <p:nvSpPr>
            <p:cNvPr id="9" name="Shape 15322">
              <a:extLst>
                <a:ext uri="{FF2B5EF4-FFF2-40B4-BE49-F238E27FC236}">
                  <a16:creationId xmlns:a16="http://schemas.microsoft.com/office/drawing/2014/main" id="{7B30FB37-5811-2DA4-AAF1-FD3B53F02FF0}"/>
                </a:ext>
              </a:extLst>
            </p:cNvPr>
            <p:cNvSpPr/>
            <p:nvPr/>
          </p:nvSpPr>
          <p:spPr>
            <a:xfrm>
              <a:off x="894285" y="3558625"/>
              <a:ext cx="1976497" cy="1498595"/>
            </a:xfrm>
            <a:custGeom>
              <a:avLst/>
              <a:gdLst/>
              <a:ahLst/>
              <a:cxnLst/>
              <a:rect l="0" t="0" r="0" b="0"/>
              <a:pathLst>
                <a:path w="1854454" h="1459941">
                  <a:moveTo>
                    <a:pt x="0" y="0"/>
                  </a:moveTo>
                  <a:lnTo>
                    <a:pt x="1854454" y="0"/>
                  </a:lnTo>
                  <a:lnTo>
                    <a:pt x="1854454" y="1459941"/>
                  </a:lnTo>
                  <a:lnTo>
                    <a:pt x="0" y="145994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F183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0" name="Shape 21">
              <a:extLst>
                <a:ext uri="{FF2B5EF4-FFF2-40B4-BE49-F238E27FC236}">
                  <a16:creationId xmlns:a16="http://schemas.microsoft.com/office/drawing/2014/main" id="{14746C2C-1772-CFB9-4BF3-9FAE5BD6BE86}"/>
                </a:ext>
              </a:extLst>
            </p:cNvPr>
            <p:cNvSpPr/>
            <p:nvPr/>
          </p:nvSpPr>
          <p:spPr>
            <a:xfrm>
              <a:off x="936706" y="3596368"/>
              <a:ext cx="1976497" cy="1510741"/>
            </a:xfrm>
            <a:custGeom>
              <a:avLst/>
              <a:gdLst/>
              <a:ahLst/>
              <a:cxnLst/>
              <a:rect l="0" t="0" r="0" b="0"/>
              <a:pathLst>
                <a:path w="1905254" h="1510741">
                  <a:moveTo>
                    <a:pt x="0" y="1510741"/>
                  </a:moveTo>
                  <a:lnTo>
                    <a:pt x="1905254" y="1510741"/>
                  </a:lnTo>
                  <a:lnTo>
                    <a:pt x="1905254" y="0"/>
                  </a:lnTo>
                  <a:lnTo>
                    <a:pt x="0" y="0"/>
                  </a:lnTo>
                  <a:close/>
                </a:path>
              </a:pathLst>
            </a:custGeom>
            <a:ln w="50800" cap="flat">
              <a:miter lim="127000"/>
            </a:ln>
          </p:spPr>
          <p:style>
            <a:lnRef idx="1">
              <a:srgbClr val="B33131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160458-A10B-C73F-E7E9-04C7C31C8527}"/>
                </a:ext>
              </a:extLst>
            </p:cNvPr>
            <p:cNvSpPr/>
            <p:nvPr/>
          </p:nvSpPr>
          <p:spPr>
            <a:xfrm>
              <a:off x="1200402" y="3767494"/>
              <a:ext cx="1524109" cy="5065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2700" kern="100" spc="75" dirty="0">
                  <a:solidFill>
                    <a:srgbClr val="FFFEFD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RETIREES S</a:t>
              </a:r>
              <a:r>
                <a:rPr lang="en-US" sz="2700" kern="100" spc="75" dirty="0">
                  <a:solidFill>
                    <a:srgbClr val="FFFEF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TAND</a:t>
              </a:r>
              <a:r>
                <a:rPr lang="en-US" sz="2700" kern="100" spc="-110" dirty="0">
                  <a:solidFill>
                    <a:srgbClr val="FFFEF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 </a:t>
              </a:r>
              <a:r>
                <a:rPr lang="en-US" sz="2700" kern="100" spc="75" dirty="0">
                  <a:solidFill>
                    <a:srgbClr val="FFFEF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UP!</a:t>
              </a:r>
              <a:r>
                <a:rPr lang="en-US" sz="2700" kern="100" spc="-110" dirty="0">
                  <a:solidFill>
                    <a:srgbClr val="FFFEF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 </a:t>
              </a:r>
              <a:r>
                <a:rPr lang="en-US" sz="2700" kern="100" spc="-115" dirty="0">
                  <a:solidFill>
                    <a:srgbClr val="FFFEF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 </a:t>
              </a:r>
              <a:endParaRPr lang="en-US" sz="11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78D00F-12A1-CAA4-7E9C-818782B6D824}"/>
                </a:ext>
              </a:extLst>
            </p:cNvPr>
            <p:cNvSpPr/>
            <p:nvPr/>
          </p:nvSpPr>
          <p:spPr>
            <a:xfrm>
              <a:off x="1508819" y="4183745"/>
              <a:ext cx="1510324" cy="44420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2700" kern="100" spc="75" dirty="0">
                  <a:solidFill>
                    <a:srgbClr val="FFFEF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SPEAK</a:t>
              </a:r>
              <a:r>
                <a:rPr lang="en-US" sz="2700" kern="100" spc="-110" dirty="0">
                  <a:solidFill>
                    <a:srgbClr val="FFFEF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 </a:t>
              </a:r>
              <a:r>
                <a:rPr lang="en-US" sz="2700" kern="100" spc="75" dirty="0">
                  <a:solidFill>
                    <a:srgbClr val="FFFEF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OUT!</a:t>
              </a:r>
              <a:r>
                <a:rPr lang="en-US" sz="2700" kern="100" spc="-115" dirty="0">
                  <a:solidFill>
                    <a:srgbClr val="FFFEF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 </a:t>
              </a:r>
              <a:endParaRPr lang="en-US" sz="11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BEB605-ED3E-252F-2A0A-289607CAF49E}"/>
                </a:ext>
              </a:extLst>
            </p:cNvPr>
            <p:cNvSpPr/>
            <p:nvPr/>
          </p:nvSpPr>
          <p:spPr>
            <a:xfrm>
              <a:off x="1323824" y="4577195"/>
              <a:ext cx="2185248" cy="44420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2700" kern="100" spc="75" dirty="0">
                  <a:solidFill>
                    <a:srgbClr val="FFFEF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ACT AS</a:t>
              </a:r>
              <a:r>
                <a:rPr lang="en-US" sz="2700" kern="100" spc="-110" dirty="0">
                  <a:solidFill>
                    <a:srgbClr val="FFFEF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 </a:t>
              </a:r>
              <a:r>
                <a:rPr lang="en-US" sz="2700" kern="100" spc="75" dirty="0">
                  <a:solidFill>
                    <a:srgbClr val="FFFEF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ADVOC</a:t>
              </a:r>
              <a:r>
                <a:rPr lang="en-US" sz="2700" kern="100" spc="-280" dirty="0">
                  <a:solidFill>
                    <a:srgbClr val="FFFEF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 </a:t>
              </a:r>
              <a:r>
                <a:rPr lang="en-US" sz="2700" kern="100" spc="75" dirty="0">
                  <a:solidFill>
                    <a:srgbClr val="FFFEF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ATES!</a:t>
              </a:r>
              <a:endParaRPr lang="en-US" sz="11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250A4A-C293-4C19-B7AD-C4F7E00B56E7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478720" y="178022"/>
              <a:ext cx="3317176" cy="231014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3D88D01-04AD-4AE6-D2C4-734B2E9749EE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500720" y="2443192"/>
              <a:ext cx="3287077" cy="11871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9B88722-8D55-C6AF-C797-663C6E91473D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873212" y="3592716"/>
              <a:ext cx="1944684" cy="15103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C636B36-37AD-0BED-B152-2D15B4F3F91F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-1128947" y="5026774"/>
              <a:ext cx="2145542" cy="2423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59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E9351B-7183-A42D-ABF4-1BBC842E2679}"/>
              </a:ext>
            </a:extLst>
          </p:cNvPr>
          <p:cNvGrpSpPr/>
          <p:nvPr/>
        </p:nvGrpSpPr>
        <p:grpSpPr>
          <a:xfrm>
            <a:off x="1571498" y="643467"/>
            <a:ext cx="9049004" cy="5571064"/>
            <a:chOff x="0" y="0"/>
            <a:chExt cx="8672322" cy="53393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2E4803-6050-1E7C-949D-9BD7D32D0D3A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308" y="0"/>
              <a:ext cx="8306562" cy="276987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5F48AE-6264-1911-0ECE-B546DDB18A9C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606040"/>
              <a:ext cx="5193030" cy="27332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FE5A80-03F0-B2B0-9051-B6E32982E2E4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0472" y="2369821"/>
              <a:ext cx="3371850" cy="27729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78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02542E-6B35-AB58-DCA8-955BAFF02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31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Lou Hauge Award Established in 1994 </a:t>
            </a:r>
            <a:br>
              <a:rPr lang="en-US" sz="31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1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br>
              <a:rPr lang="en-US" sz="31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1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Renamed the Mary Lou and Keith Hauge Award in May 2005 </a:t>
            </a:r>
            <a:endParaRPr lang="en-US" sz="31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5DAA5-BF2E-80FC-072F-B39D67A1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058" y="87086"/>
            <a:ext cx="7815942" cy="6451826"/>
          </a:xfrm>
        </p:spPr>
        <p:txBody>
          <a:bodyPr anchor="ctr">
            <a:normAutofit/>
          </a:bodyPr>
          <a:lstStyle/>
          <a:p>
            <a:pPr marL="342900" marR="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award was conceived by Barb Gilhaus and established by the IEA-Retired Council in 1994.</a:t>
            </a:r>
          </a:p>
          <a:p>
            <a:pPr marL="342900" marR="0" lvl="0" indent="-342900"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Its purpose is to recognize those IEA-Retired members who have made significant contributions to the IEA- Retired program. </a:t>
            </a:r>
          </a:p>
          <a:p>
            <a:pPr marL="342900" marR="0" lvl="0" indent="-342900"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with many school employees, Mary Lou and Keith’s retirement did not decrease their desire or passion to help students have the best educational opportunities that could be provided. </a:t>
            </a:r>
          </a:p>
          <a:p>
            <a:pPr marL="342900" marR="0" lvl="0" indent="-342900"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also believed that it was necessary for retirees to monitor and enhance their pension and health insurance benefits and thought that the best method for a retired school employee to achieve these goals was for retired IEA members to continue their IEA involvement. </a:t>
            </a:r>
          </a:p>
          <a:p>
            <a:pPr marL="342900" marR="0" lvl="0" indent="-342900"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begin to achieve this goal, Mary Lou and Keith traveled throughout Illinois organizing Chapters of IEA-Retired members. They continued the work of IEA-Retired throughout the rest of their lives.</a:t>
            </a:r>
          </a:p>
          <a:p>
            <a:pPr marL="342900" marR="0" lvl="0" indent="-342900"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Since 1994 twenty nine (29) retired members have received this award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59257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BDB89CD-40B0-5444-A4C6-D1D90A21B852}"/>
              </a:ext>
            </a:extLst>
          </p:cNvPr>
          <p:cNvGrpSpPr/>
          <p:nvPr/>
        </p:nvGrpSpPr>
        <p:grpSpPr>
          <a:xfrm>
            <a:off x="1753647" y="643466"/>
            <a:ext cx="8684705" cy="5571067"/>
            <a:chOff x="0" y="0"/>
            <a:chExt cx="5443728" cy="33207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8021B5-206D-9C6A-35F8-48A7BBC3FDF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081528" y="0"/>
              <a:ext cx="2362200" cy="332079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3D7A40-9A83-EFDD-E7CE-3111B139131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9288"/>
              <a:ext cx="3108198" cy="2916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42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E0FCAD-B9EE-CB6C-9E8F-D8AEB1AA0C5D}"/>
              </a:ext>
            </a:extLst>
          </p:cNvPr>
          <p:cNvSpPr txBox="1"/>
          <p:nvPr/>
        </p:nvSpPr>
        <p:spPr>
          <a:xfrm>
            <a:off x="783336" y="194936"/>
            <a:ext cx="4245864" cy="1722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latin typeface="+mj-lt"/>
                <a:ea typeface="+mj-ea"/>
                <a:cs typeface="+mj-cs"/>
              </a:rPr>
              <a:t>The IEA-Retired </a:t>
            </a:r>
            <a:r>
              <a:rPr lang="en-US" sz="2600" b="1" dirty="0">
                <a:effectLst/>
                <a:latin typeface="+mj-lt"/>
                <a:ea typeface="+mj-ea"/>
                <a:cs typeface="+mj-cs"/>
              </a:rPr>
              <a:t>Mentor Program was created in 1999. </a:t>
            </a:r>
            <a:br>
              <a:rPr lang="en-US" sz="2600" b="1" dirty="0">
                <a:effectLst/>
                <a:latin typeface="+mj-lt"/>
                <a:ea typeface="+mj-ea"/>
                <a:cs typeface="+mj-cs"/>
              </a:rPr>
            </a:br>
            <a:endParaRPr lang="en-US" sz="2600" dirty="0">
              <a:latin typeface="+mj-lt"/>
              <a:ea typeface="+mj-ea"/>
              <a:cs typeface="+mj-cs"/>
            </a:endParaRPr>
          </a:p>
        </p:txBody>
      </p:sp>
      <p:pic>
        <p:nvPicPr>
          <p:cNvPr id="19" name="Picture 18" descr="A person in a suit and tie&#10;&#10;Description automatically generated">
            <a:extLst>
              <a:ext uri="{FF2B5EF4-FFF2-40B4-BE49-F238E27FC236}">
                <a16:creationId xmlns:a16="http://schemas.microsoft.com/office/drawing/2014/main" id="{06C295F2-04C2-8F42-9887-EAB0FA705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22" y="1917627"/>
            <a:ext cx="2896185" cy="3927031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55021A-DF19-240F-1919-73A9DFB3E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257" y="194936"/>
            <a:ext cx="6388605" cy="3638269"/>
          </a:xfrm>
          <a:prstGeom prst="rect">
            <a:avLst/>
          </a:prstGeom>
        </p:spPr>
      </p:pic>
      <p:sp>
        <p:nvSpPr>
          <p:cNvPr id="37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F3DD7-1277-3BE4-C707-46E21819E599}"/>
              </a:ext>
            </a:extLst>
          </p:cNvPr>
          <p:cNvSpPr txBox="1"/>
          <p:nvPr/>
        </p:nvSpPr>
        <p:spPr>
          <a:xfrm>
            <a:off x="5463038" y="4097460"/>
            <a:ext cx="6388605" cy="253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Mentor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rogram works with the IEA Aspiring Educator Program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mentor students on many campuses across the state of Illinois.  Much of the mentoring is done via email, text, and phone due to the large area of our state.  A mentor allows for a non-evaluative, experienced educator to talk, share, and encourage an education student. It gives the college student a safe place to vent frustrations, bounce off ideas, and ask for advice.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7FC56AF4-C789-D5ED-FCF9-00E9745425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BE0B66-7773-AFA4-488B-F28C68A288A8}"/>
              </a:ext>
            </a:extLst>
          </p:cNvPr>
          <p:cNvSpPr txBox="1"/>
          <p:nvPr/>
        </p:nvSpPr>
        <p:spPr>
          <a:xfrm>
            <a:off x="887698" y="6078950"/>
            <a:ext cx="334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2019-Present Tim Brinker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C27F5A-6A88-4831-0AF1-F4F1B4994DF6}"/>
              </a:ext>
            </a:extLst>
          </p:cNvPr>
          <p:cNvSpPr/>
          <p:nvPr/>
        </p:nvSpPr>
        <p:spPr>
          <a:xfrm>
            <a:off x="5595257" y="194936"/>
            <a:ext cx="1132114" cy="367379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94E6551-8347-3962-F265-D7F150A568E8}"/>
              </a:ext>
            </a:extLst>
          </p:cNvPr>
          <p:cNvSpPr/>
          <p:nvPr/>
        </p:nvSpPr>
        <p:spPr>
          <a:xfrm>
            <a:off x="10954293" y="211834"/>
            <a:ext cx="1132114" cy="367379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F9E71C-4C9A-795E-9200-AF63F1185466}"/>
              </a:ext>
            </a:extLst>
          </p:cNvPr>
          <p:cNvSpPr/>
          <p:nvPr/>
        </p:nvSpPr>
        <p:spPr>
          <a:xfrm>
            <a:off x="6727371" y="194936"/>
            <a:ext cx="4226922" cy="26226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60D9F6-F6A6-DA11-ACD7-090AA81EE5C3}"/>
              </a:ext>
            </a:extLst>
          </p:cNvPr>
          <p:cNvSpPr/>
          <p:nvPr/>
        </p:nvSpPr>
        <p:spPr>
          <a:xfrm>
            <a:off x="6727371" y="3690258"/>
            <a:ext cx="5326488" cy="17847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women standing next to a table with food and a sign&#10;&#10;Description automatically generated">
            <a:extLst>
              <a:ext uri="{FF2B5EF4-FFF2-40B4-BE49-F238E27FC236}">
                <a16:creationId xmlns:a16="http://schemas.microsoft.com/office/drawing/2014/main" id="{BA0F291F-9E7E-FB93-4B9F-ABE2B447D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04" y="865254"/>
            <a:ext cx="3331029" cy="3678011"/>
          </a:xfrm>
          <a:prstGeom prst="rect">
            <a:avLst/>
          </a:prstGeom>
        </p:spPr>
      </p:pic>
      <p:pic>
        <p:nvPicPr>
          <p:cNvPr id="4" name="Picture 3" descr="A group of people standing in front of a white banner&#10;&#10;Description automatically generated">
            <a:extLst>
              <a:ext uri="{FF2B5EF4-FFF2-40B4-BE49-F238E27FC236}">
                <a16:creationId xmlns:a16="http://schemas.microsoft.com/office/drawing/2014/main" id="{2E9D333B-2FA8-A6E6-77D9-5DC9A7CCF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1632" y="857770"/>
            <a:ext cx="3569607" cy="3106468"/>
          </a:xfrm>
          <a:prstGeom prst="rect">
            <a:avLst/>
          </a:prstGeom>
        </p:spPr>
      </p:pic>
      <p:pic>
        <p:nvPicPr>
          <p:cNvPr id="5" name="Content Placeholder 4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45B7B440-119F-FA8F-4779-22D71B341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54" y="3673877"/>
            <a:ext cx="9862457" cy="321800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BDB202-195A-D4A2-97D9-707630294D30}"/>
              </a:ext>
            </a:extLst>
          </p:cNvPr>
          <p:cNvSpPr txBox="1"/>
          <p:nvPr/>
        </p:nvSpPr>
        <p:spPr>
          <a:xfrm>
            <a:off x="3826782" y="857770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Being an IEA-Retired </a:t>
            </a:r>
          </a:p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Mentor is Joyful</a:t>
            </a:r>
          </a:p>
        </p:txBody>
      </p:sp>
    </p:spTree>
    <p:extLst>
      <p:ext uri="{BB962C8B-B14F-4D97-AF65-F5344CB8AC3E}">
        <p14:creationId xmlns:p14="http://schemas.microsoft.com/office/powerpoint/2010/main" val="138420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2F91B-CD90-C1E4-B689-519519B2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299509"/>
            <a:ext cx="4414848" cy="1716255"/>
          </a:xfrm>
        </p:spPr>
        <p:txBody>
          <a:bodyPr anchor="b">
            <a:normAutofit/>
          </a:bodyPr>
          <a:lstStyle/>
          <a:p>
            <a:pPr algn="ctr"/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Haisman Awards </a:t>
            </a:r>
            <a:b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Created in 1999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ith white hair smiling&#10;&#10;Description automatically generated">
            <a:extLst>
              <a:ext uri="{FF2B5EF4-FFF2-40B4-BE49-F238E27FC236}">
                <a16:creationId xmlns:a16="http://schemas.microsoft.com/office/drawing/2014/main" id="{946C1C3C-2C71-1978-B7E5-7EEB496C85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8F267-8056-B60F-2FCE-42D361CC2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604" y="2502702"/>
            <a:ext cx="4434721" cy="3710427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kern="10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Haisman awards were created to honor the retiring IEA President, Bob Haisman. They were created to honor an early career </a:t>
            </a:r>
            <a:r>
              <a:rPr lang="en-US" kern="100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educator </a:t>
            </a:r>
            <a:r>
              <a:rPr lang="en-US" kern="100" dirty="0"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with less than 5 years of teaching experience and to honor a student in the IEA Aspiring Educator Program. 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73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A3B8E-3E27-F889-E403-90835FC6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2" y="104188"/>
            <a:ext cx="9013372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2011:  An IEA RA by-law Amendment </a:t>
            </a:r>
            <a:r>
              <a:rPr lang="en-US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US" sz="20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dded a retired Ethnic </a:t>
            </a:r>
            <a:r>
              <a:rPr lang="en-US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  <a:r>
              <a:rPr lang="en-US" sz="20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inority </a:t>
            </a:r>
            <a:br>
              <a:rPr lang="en-US" sz="20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0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Delegate to the IEA RA</a:t>
            </a:r>
            <a:br>
              <a:rPr lang="en-US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CF3BD1-3567-18EC-2457-2DCD0C8F680F}"/>
              </a:ext>
            </a:extLst>
          </p:cNvPr>
          <p:cNvSpPr txBox="1"/>
          <p:nvPr/>
        </p:nvSpPr>
        <p:spPr>
          <a:xfrm>
            <a:off x="206071" y="1328413"/>
            <a:ext cx="2614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Pearl Mack 2012 &amp;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3F2719-B504-BE3D-58B3-E908BD06C2EB}"/>
              </a:ext>
            </a:extLst>
          </p:cNvPr>
          <p:cNvSpPr txBox="1"/>
          <p:nvPr/>
        </p:nvSpPr>
        <p:spPr>
          <a:xfrm>
            <a:off x="3324362" y="6252776"/>
            <a:ext cx="201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Dottie Beeler 2013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CD9BD6-0FA9-A08A-52D3-2ABA0A70A915}"/>
              </a:ext>
            </a:extLst>
          </p:cNvPr>
          <p:cNvSpPr txBox="1"/>
          <p:nvPr/>
        </p:nvSpPr>
        <p:spPr>
          <a:xfrm>
            <a:off x="5960426" y="1252249"/>
            <a:ext cx="293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JoAnn Kenner 2014 &amp; 2015</a:t>
            </a:r>
          </a:p>
        </p:txBody>
      </p:sp>
      <p:pic>
        <p:nvPicPr>
          <p:cNvPr id="13" name="Picture 12" descr="A person sitting at a table&#10;&#10;Description automatically generated">
            <a:extLst>
              <a:ext uri="{FF2B5EF4-FFF2-40B4-BE49-F238E27FC236}">
                <a16:creationId xmlns:a16="http://schemas.microsoft.com/office/drawing/2014/main" id="{57463AC3-5EB6-9051-2F5D-0834EB3596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510" y="2925393"/>
            <a:ext cx="2359479" cy="3145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879FE0-7C3E-5EA9-BBBC-053C97E223E7}"/>
              </a:ext>
            </a:extLst>
          </p:cNvPr>
          <p:cNvSpPr txBox="1"/>
          <p:nvPr/>
        </p:nvSpPr>
        <p:spPr>
          <a:xfrm>
            <a:off x="9688285" y="6071365"/>
            <a:ext cx="1915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Loretta Tisdel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C81438-8C7D-6F93-8E14-FA4CC6B462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504" y="1764811"/>
            <a:ext cx="2114417" cy="3258195"/>
          </a:xfrm>
          <a:prstGeom prst="rect">
            <a:avLst/>
          </a:prstGeom>
        </p:spPr>
      </p:pic>
      <p:pic>
        <p:nvPicPr>
          <p:cNvPr id="20" name="Picture 19" descr="A person sitting in a chair&#10;&#10;Description automatically generated">
            <a:extLst>
              <a:ext uri="{FF2B5EF4-FFF2-40B4-BE49-F238E27FC236}">
                <a16:creationId xmlns:a16="http://schemas.microsoft.com/office/drawing/2014/main" id="{5C8D1A57-C03E-B727-6793-44E515A7CD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9" y="1814975"/>
            <a:ext cx="2614954" cy="3345280"/>
          </a:xfrm>
          <a:prstGeom prst="rect">
            <a:avLst/>
          </a:prstGeom>
        </p:spPr>
      </p:pic>
      <p:pic>
        <p:nvPicPr>
          <p:cNvPr id="7" name="Content Placeholder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3FB6AB6-27D5-CA8A-E9FB-F7A6D89D2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630" y="2503713"/>
            <a:ext cx="2669382" cy="3387209"/>
          </a:xfrm>
        </p:spPr>
      </p:pic>
    </p:spTree>
    <p:extLst>
      <p:ext uri="{BB962C8B-B14F-4D97-AF65-F5344CB8AC3E}">
        <p14:creationId xmlns:p14="http://schemas.microsoft.com/office/powerpoint/2010/main" val="39134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E3D6F-CAE6-4104-3E3F-DCD1F5DAE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Ethnic </a:t>
            </a:r>
            <a:r>
              <a:rPr lang="en-US" sz="44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  <a:r>
              <a:rPr lang="en-US" sz="4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inority Delegates to the IEA RA</a:t>
            </a:r>
            <a:br>
              <a:rPr lang="en-US" sz="4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57672-1AC7-4AF5-8295-50153BA03BCC}"/>
              </a:ext>
            </a:extLst>
          </p:cNvPr>
          <p:cNvSpPr txBox="1"/>
          <p:nvPr/>
        </p:nvSpPr>
        <p:spPr>
          <a:xfrm>
            <a:off x="1502229" y="5708603"/>
            <a:ext cx="32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Diane Randolph 2018 &amp;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3CF90E-4CD3-80AD-32D4-C19E417888B7}"/>
              </a:ext>
            </a:extLst>
          </p:cNvPr>
          <p:cNvSpPr txBox="1"/>
          <p:nvPr/>
        </p:nvSpPr>
        <p:spPr>
          <a:xfrm>
            <a:off x="7891668" y="5635797"/>
            <a:ext cx="1662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Ina Allen  2020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EFF444-7CB5-A357-937B-3A05AE3E461A}"/>
              </a:ext>
            </a:extLst>
          </p:cNvPr>
          <p:cNvSpPr txBox="1"/>
          <p:nvPr/>
        </p:nvSpPr>
        <p:spPr>
          <a:xfrm>
            <a:off x="8023636" y="3238500"/>
            <a:ext cx="2204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Mary Ann Rivera</a:t>
            </a:r>
          </a:p>
        </p:txBody>
      </p:sp>
      <p:pic>
        <p:nvPicPr>
          <p:cNvPr id="3" name="Content Placeholder 4" descr="A person in an orange jacket&#10;&#10;Description automatically generated">
            <a:extLst>
              <a:ext uri="{FF2B5EF4-FFF2-40B4-BE49-F238E27FC236}">
                <a16:creationId xmlns:a16="http://schemas.microsoft.com/office/drawing/2014/main" id="{C5D7E877-4B5A-5F25-3B93-F03456879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160" y="1916083"/>
            <a:ext cx="3069771" cy="3603172"/>
          </a:xfrm>
          <a:prstGeom prst="rect">
            <a:avLst/>
          </a:prstGeom>
        </p:spPr>
      </p:pic>
      <p:pic>
        <p:nvPicPr>
          <p:cNvPr id="5" name="Picture 4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FB6EF7CE-70D6-E8B3-659B-BE896CBE0D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026" y="2002975"/>
            <a:ext cx="2865707" cy="360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AD482-2C21-5CC9-4E10-C0B1A1C1A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9" y="130628"/>
            <a:ext cx="11702142" cy="6498771"/>
          </a:xfrm>
        </p:spPr>
        <p:txBody>
          <a:bodyPr>
            <a:normAutofit/>
          </a:bodyPr>
          <a:lstStyle/>
          <a:p>
            <a:pPr marL="0" marR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Timeline of the Creation of IEA –Retired </a:t>
            </a:r>
          </a:p>
          <a:p>
            <a:pPr marL="0" marR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n-US" sz="24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1985 NEA by-laws amended to integrate retired members &amp; require unified membership. 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1989 IEA RA NBI approved authorizing the forming of a committee for developing an IEA-retired Program. </a:t>
            </a:r>
          </a:p>
          <a:p>
            <a:pPr marL="6350" marR="130175" indent="-6350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Retired Membership Committee members were: Dennis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Koutouzos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Chair,  Carol Bland, Staff, Anne Davis, Virginia Gosse, retiree, Keith Hauge, Retiree, Molly Phalen</a:t>
            </a:r>
          </a:p>
          <a:p>
            <a:pPr marL="6350" marR="130175" indent="-6350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group recommended the following NBI in 1990, which passed.</a:t>
            </a:r>
            <a:endParaRPr lang="en-US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1990 IEA RA NBI approved to create IEA-Retired and to begin actively organizing IEA-Retired members beginning with those who retire in 1990.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6F82F-9248-126A-E5AA-7095D2AF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3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IEA Retirees Elected to </a:t>
            </a:r>
            <a:br>
              <a:rPr lang="en-US" dirty="0"/>
            </a:br>
            <a:r>
              <a:rPr lang="en-US" dirty="0"/>
              <a:t>Positions on NEA Retired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76D98-FAA8-F513-3547-67154854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5" y="1828801"/>
            <a:ext cx="11560629" cy="5584370"/>
          </a:xfrm>
        </p:spPr>
        <p:txBody>
          <a:bodyPr>
            <a:noAutofit/>
          </a:bodyPr>
          <a:lstStyle/>
          <a:p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2002 Gene Craig was the 1st IEA-retired member elected to the NEA-Retired Advisory Council. 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2006 Gene Craig was elected Secretary/Treasurer of the NEA-retired Advisory Council and served 2 three-year terms. </a:t>
            </a:r>
          </a:p>
          <a:p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2009 Mae Smith was elected to the NEA-Retired Executive Council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2018 </a:t>
            </a: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Ross Dill represented retirees across the nation on the NEA Resolutions Committee. </a:t>
            </a:r>
          </a:p>
          <a:p>
            <a:pPr marL="914400" lvl="2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Mae Smith was elected to the NEA Board of Directors as a retired representative.</a:t>
            </a:r>
          </a:p>
          <a:p>
            <a:pPr marL="914400" lvl="2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 Craig received the NEA-Retired Distinguished Service Award.</a:t>
            </a:r>
          </a:p>
          <a:p>
            <a:pPr marL="914400" lvl="2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Janet Kilgus elected alternate NEA Director for NEA Retired.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Ross Dill to the NEA -Retired Executive Council.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Ilene Siegel was elected to the NEA Retired Resolutions Committee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74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75F60CCC-6D0E-FB0E-6D39-8C8D13067B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74" y="244323"/>
            <a:ext cx="1961935" cy="33672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165871-7718-193D-2E11-44075F3BFB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0326" y="163172"/>
            <a:ext cx="2099273" cy="32312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484B2C-4E65-73B7-3B36-859785CA1B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19" y="4059369"/>
            <a:ext cx="3204840" cy="26439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DBCA72-7D4C-01AA-969E-B681FFEE62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001" y="3752552"/>
            <a:ext cx="2156618" cy="3021351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ECF2D0BB-5593-1E01-4371-014E5779B553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7011707" y="1983652"/>
            <a:ext cx="1420325" cy="25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5CFCF4-87DB-4635-260B-C49341804700}"/>
              </a:ext>
            </a:extLst>
          </p:cNvPr>
          <p:cNvGrpSpPr/>
          <p:nvPr/>
        </p:nvGrpSpPr>
        <p:grpSpPr>
          <a:xfrm>
            <a:off x="4833257" y="203733"/>
            <a:ext cx="4702629" cy="3266426"/>
            <a:chOff x="0" y="0"/>
            <a:chExt cx="8542782" cy="4737354"/>
          </a:xfrm>
        </p:grpSpPr>
        <p:pic>
          <p:nvPicPr>
            <p:cNvPr id="5" name="Picture 4" descr="A person holding a sign with a sign on his chest&#10;&#10;Description automatically generated">
              <a:extLst>
                <a:ext uri="{FF2B5EF4-FFF2-40B4-BE49-F238E27FC236}">
                  <a16:creationId xmlns:a16="http://schemas.microsoft.com/office/drawing/2014/main" id="{2F6BEE25-6A15-A0A4-970B-A76A72DEB917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204" y="0"/>
              <a:ext cx="4243578" cy="2756154"/>
            </a:xfrm>
            <a:prstGeom prst="rect">
              <a:avLst/>
            </a:prstGeom>
          </p:spPr>
        </p:pic>
        <p:pic>
          <p:nvPicPr>
            <p:cNvPr id="6" name="Picture 5" descr="A person in a suit and tie standing next to another person in a suit and tie&#10;&#10;Description automatically generated">
              <a:extLst>
                <a:ext uri="{FF2B5EF4-FFF2-40B4-BE49-F238E27FC236}">
                  <a16:creationId xmlns:a16="http://schemas.microsoft.com/office/drawing/2014/main" id="{DEA87271-9554-0ED9-CF87-A1AEB509217A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7452"/>
              <a:ext cx="3475482" cy="3150870"/>
            </a:xfrm>
            <a:prstGeom prst="rect">
              <a:avLst/>
            </a:prstGeom>
          </p:spPr>
        </p:pic>
        <p:pic>
          <p:nvPicPr>
            <p:cNvPr id="7" name="Picture 6" descr="A group of people wearing sunglasses&#10;&#10;Description automatically generated">
              <a:extLst>
                <a:ext uri="{FF2B5EF4-FFF2-40B4-BE49-F238E27FC236}">
                  <a16:creationId xmlns:a16="http://schemas.microsoft.com/office/drawing/2014/main" id="{928FFFB1-DAFF-A1B6-EB06-B676A5C4AE49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5040" y="2016252"/>
              <a:ext cx="4077462" cy="272110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E51FB9E-2B9A-8813-6622-9D6557DC108A}"/>
              </a:ext>
            </a:extLst>
          </p:cNvPr>
          <p:cNvGrpSpPr/>
          <p:nvPr/>
        </p:nvGrpSpPr>
        <p:grpSpPr>
          <a:xfrm>
            <a:off x="4660429" y="3859864"/>
            <a:ext cx="4037661" cy="2923761"/>
            <a:chOff x="0" y="0"/>
            <a:chExt cx="8509254" cy="5636514"/>
          </a:xfrm>
        </p:grpSpPr>
        <p:pic>
          <p:nvPicPr>
            <p:cNvPr id="9" name="Picture 8" descr="A person holding a hat&#10;&#10;Description automatically generated">
              <a:extLst>
                <a:ext uri="{FF2B5EF4-FFF2-40B4-BE49-F238E27FC236}">
                  <a16:creationId xmlns:a16="http://schemas.microsoft.com/office/drawing/2014/main" id="{4CD96EB7-680C-AF9E-D905-074A677ADE4E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324" y="505968"/>
              <a:ext cx="3249930" cy="4895850"/>
            </a:xfrm>
            <a:prstGeom prst="rect">
              <a:avLst/>
            </a:prstGeom>
          </p:spPr>
        </p:pic>
        <p:pic>
          <p:nvPicPr>
            <p:cNvPr id="10" name="Picture 9" descr="A person and person holding a pink card&#10;&#10;Description automatically generated">
              <a:extLst>
                <a:ext uri="{FF2B5EF4-FFF2-40B4-BE49-F238E27FC236}">
                  <a16:creationId xmlns:a16="http://schemas.microsoft.com/office/drawing/2014/main" id="{9EE2C259-B0EC-30A0-D7AD-F82CB8492E73}"/>
                </a:ext>
              </a:extLst>
            </p:cNvPr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13882" cy="3039618"/>
            </a:xfrm>
            <a:prstGeom prst="rect">
              <a:avLst/>
            </a:prstGeom>
          </p:spPr>
        </p:pic>
        <p:pic>
          <p:nvPicPr>
            <p:cNvPr id="11" name="Picture 10" descr="A person standing at a podium&#10;&#10;Description automatically generated">
              <a:extLst>
                <a:ext uri="{FF2B5EF4-FFF2-40B4-BE49-F238E27FC236}">
                  <a16:creationId xmlns:a16="http://schemas.microsoft.com/office/drawing/2014/main" id="{751AC01B-8C81-5C13-A26D-76CAD04B2C18}"/>
                </a:ext>
              </a:extLst>
            </p:cNvPr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" y="2299716"/>
              <a:ext cx="4168902" cy="3336798"/>
            </a:xfrm>
            <a:prstGeom prst="rect">
              <a:avLst/>
            </a:prstGeom>
          </p:spPr>
        </p:pic>
      </p:grpSp>
      <p:pic>
        <p:nvPicPr>
          <p:cNvPr id="14" name="Picture 13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09B78BAC-F262-5349-5D54-279ADD115B9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277" y="182560"/>
            <a:ext cx="2338152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FD418E-1474-0467-D275-8ED6B6B41F35}"/>
              </a:ext>
            </a:extLst>
          </p:cNvPr>
          <p:cNvSpPr txBox="1"/>
          <p:nvPr/>
        </p:nvSpPr>
        <p:spPr>
          <a:xfrm>
            <a:off x="1547686" y="3574880"/>
            <a:ext cx="233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Janet Kilgus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731A0A-CF3B-BFE4-6053-60B89306452F}"/>
              </a:ext>
            </a:extLst>
          </p:cNvPr>
          <p:cNvSpPr txBox="1"/>
          <p:nvPr/>
        </p:nvSpPr>
        <p:spPr>
          <a:xfrm>
            <a:off x="3635829" y="4746171"/>
            <a:ext cx="936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Ilene Siegel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D81C2E-BBDA-FAB8-4F69-A86F18946DC1}"/>
              </a:ext>
            </a:extLst>
          </p:cNvPr>
          <p:cNvSpPr txBox="1"/>
          <p:nvPr/>
        </p:nvSpPr>
        <p:spPr>
          <a:xfrm>
            <a:off x="6052838" y="11450"/>
            <a:ext cx="2206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 Craig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4B2EB-30AC-56FA-1654-A0669E5E5C92}"/>
              </a:ext>
            </a:extLst>
          </p:cNvPr>
          <p:cNvSpPr txBox="1"/>
          <p:nvPr/>
        </p:nvSpPr>
        <p:spPr>
          <a:xfrm>
            <a:off x="10277936" y="3390214"/>
            <a:ext cx="186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Ross Dill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BC3EF7-C97E-7225-EC7E-B26EC5CF9CA8}"/>
              </a:ext>
            </a:extLst>
          </p:cNvPr>
          <p:cNvSpPr txBox="1"/>
          <p:nvPr/>
        </p:nvSpPr>
        <p:spPr>
          <a:xfrm>
            <a:off x="7633805" y="3759546"/>
            <a:ext cx="131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Mae Smith</a:t>
            </a:r>
          </a:p>
        </p:txBody>
      </p:sp>
    </p:spTree>
    <p:extLst>
      <p:ext uri="{BB962C8B-B14F-4D97-AF65-F5344CB8AC3E}">
        <p14:creationId xmlns:p14="http://schemas.microsoft.com/office/powerpoint/2010/main" val="21176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BFFDA-DFEB-4601-7C1F-9A8184BEC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2018: IEA By law Amendment added an Education Support Professional Representative to the Retired Council</a:t>
            </a:r>
          </a:p>
        </p:txBody>
      </p:sp>
      <p:pic>
        <p:nvPicPr>
          <p:cNvPr id="5" name="Content Placeholder 4" descr="A person smiling at camera&#10;&#10;Description automatically generated">
            <a:extLst>
              <a:ext uri="{FF2B5EF4-FFF2-40B4-BE49-F238E27FC236}">
                <a16:creationId xmlns:a16="http://schemas.microsoft.com/office/drawing/2014/main" id="{735F96C3-DD5D-20A9-8FAA-DC25CC123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857" y="2579914"/>
            <a:ext cx="3439886" cy="391296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BFDFAC-61E4-957B-051A-31CC844B64F1}"/>
              </a:ext>
            </a:extLst>
          </p:cNvPr>
          <p:cNvSpPr txBox="1"/>
          <p:nvPr/>
        </p:nvSpPr>
        <p:spPr>
          <a:xfrm>
            <a:off x="1632857" y="2090055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Sandy </a:t>
            </a:r>
            <a:r>
              <a:rPr lang="en-US" dirty="0" err="1"/>
              <a:t>Drafall</a:t>
            </a:r>
            <a:r>
              <a:rPr lang="en-US" dirty="0"/>
              <a:t>  2019-2023</a:t>
            </a:r>
          </a:p>
        </p:txBody>
      </p:sp>
      <p:pic>
        <p:nvPicPr>
          <p:cNvPr id="8" name="Picture 7" descr="A person wearing glasses and a denim jacket&#10;&#10;Description automatically generated">
            <a:extLst>
              <a:ext uri="{FF2B5EF4-FFF2-40B4-BE49-F238E27FC236}">
                <a16:creationId xmlns:a16="http://schemas.microsoft.com/office/drawing/2014/main" id="{020E1419-3FF6-C563-029A-B725A58A6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143" y="1948931"/>
            <a:ext cx="4191000" cy="4169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87C373-4786-A828-7775-9763DF482B89}"/>
              </a:ext>
            </a:extLst>
          </p:cNvPr>
          <p:cNvSpPr txBox="1"/>
          <p:nvPr/>
        </p:nvSpPr>
        <p:spPr>
          <a:xfrm>
            <a:off x="7500259" y="6191737"/>
            <a:ext cx="3287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Mary Ann Rivera 2023-Present</a:t>
            </a:r>
          </a:p>
        </p:txBody>
      </p:sp>
    </p:spTree>
    <p:extLst>
      <p:ext uri="{BB962C8B-B14F-4D97-AF65-F5344CB8AC3E}">
        <p14:creationId xmlns:p14="http://schemas.microsoft.com/office/powerpoint/2010/main" val="27553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A4C5-44D4-9725-2E31-F910A6DC8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2018: Ethnic Minority Representative Added to </a:t>
            </a:r>
            <a:br>
              <a:rPr lang="en-US" dirty="0"/>
            </a:br>
            <a:r>
              <a:rPr lang="en-US" dirty="0"/>
              <a:t>The Council of Retirees</a:t>
            </a:r>
          </a:p>
        </p:txBody>
      </p:sp>
      <p:pic>
        <p:nvPicPr>
          <p:cNvPr id="5" name="Content Placeholder 4" descr="A person in an orange jacket&#10;&#10;Description automatically generated">
            <a:extLst>
              <a:ext uri="{FF2B5EF4-FFF2-40B4-BE49-F238E27FC236}">
                <a16:creationId xmlns:a16="http://schemas.microsoft.com/office/drawing/2014/main" id="{6368AECF-A77A-776A-71AE-22DD88097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973" y="2209800"/>
            <a:ext cx="3069771" cy="360317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DB2415-E9EF-19C5-3512-F6269DAE3066}"/>
              </a:ext>
            </a:extLst>
          </p:cNvPr>
          <p:cNvSpPr txBox="1"/>
          <p:nvPr/>
        </p:nvSpPr>
        <p:spPr>
          <a:xfrm>
            <a:off x="7456714" y="5921830"/>
            <a:ext cx="197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Ina Allen 2024-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54DC7-FFE7-58C8-CC0F-A07DE44F02D3}"/>
              </a:ext>
            </a:extLst>
          </p:cNvPr>
          <p:cNvSpPr txBox="1"/>
          <p:nvPr/>
        </p:nvSpPr>
        <p:spPr>
          <a:xfrm>
            <a:off x="1066799" y="5921830"/>
            <a:ext cx="2764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Loretta Tisdel 2019-2024</a:t>
            </a:r>
          </a:p>
        </p:txBody>
      </p:sp>
      <p:pic>
        <p:nvPicPr>
          <p:cNvPr id="11" name="Picture 10" descr="A person with blonde curly hair&#10;&#10;Description automatically generated">
            <a:extLst>
              <a:ext uri="{FF2B5EF4-FFF2-40B4-BE49-F238E27FC236}">
                <a16:creationId xmlns:a16="http://schemas.microsoft.com/office/drawing/2014/main" id="{E2EC9D91-89E6-763B-D4C2-D57091801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209800"/>
            <a:ext cx="3069771" cy="360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7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wo men standing next to each other&#10;&#10;Description automatically generated">
            <a:extLst>
              <a:ext uri="{FF2B5EF4-FFF2-40B4-BE49-F238E27FC236}">
                <a16:creationId xmlns:a16="http://schemas.microsoft.com/office/drawing/2014/main" id="{3D03CD08-9C6F-30C6-17DD-8CFB5D995D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5400000">
            <a:off x="-206169" y="206167"/>
            <a:ext cx="4469316" cy="4056982"/>
          </a:xfrm>
          <a:prstGeom prst="rect">
            <a:avLst/>
          </a:prstGeom>
        </p:spPr>
      </p:pic>
      <p:pic>
        <p:nvPicPr>
          <p:cNvPr id="12" name="Picture 11" descr="A group of women standing in front of a framed picture&#10;&#10;Description automatically generated">
            <a:extLst>
              <a:ext uri="{FF2B5EF4-FFF2-40B4-BE49-F238E27FC236}">
                <a16:creationId xmlns:a16="http://schemas.microsoft.com/office/drawing/2014/main" id="{16EE5E45-4DFC-FFC9-2ABB-BFBAFB5F86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5283" y="4462444"/>
            <a:ext cx="4076715" cy="2395556"/>
          </a:xfrm>
          <a:prstGeom prst="rect">
            <a:avLst/>
          </a:prstGeom>
        </p:spPr>
      </p:pic>
      <p:pic>
        <p:nvPicPr>
          <p:cNvPr id="10" name="Picture 9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7324DCAE-3D75-C2FF-E9F0-72291D7ABF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5283" y="-1"/>
            <a:ext cx="4076717" cy="4469316"/>
          </a:xfrm>
          <a:prstGeom prst="rect">
            <a:avLst/>
          </a:prstGeom>
        </p:spPr>
      </p:pic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9784D5C-C879-EE85-5EBE-3D93548AB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6980" y="-1"/>
            <a:ext cx="4063088" cy="446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87827-006B-F527-C9D7-FFE22CFCE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08" y="4777524"/>
            <a:ext cx="6863410" cy="11139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Retirees Meet with Legislators</a:t>
            </a:r>
          </a:p>
        </p:txBody>
      </p:sp>
    </p:spTree>
    <p:extLst>
      <p:ext uri="{BB962C8B-B14F-4D97-AF65-F5344CB8AC3E}">
        <p14:creationId xmlns:p14="http://schemas.microsoft.com/office/powerpoint/2010/main" val="249859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3CE44-6E47-2715-C84B-DB36604EF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57" y="365125"/>
            <a:ext cx="6111978" cy="1018659"/>
          </a:xfrm>
        </p:spPr>
        <p:txBody>
          <a:bodyPr/>
          <a:lstStyle/>
          <a:p>
            <a:r>
              <a:rPr lang="en-US" b="1" dirty="0"/>
              <a:t>Meeting with Legislators</a:t>
            </a:r>
          </a:p>
        </p:txBody>
      </p:sp>
      <p:pic>
        <p:nvPicPr>
          <p:cNvPr id="5" name="Content Placeholder 4" descr="A group of women standing at a podium&#10;&#10;Description automatically generated">
            <a:extLst>
              <a:ext uri="{FF2B5EF4-FFF2-40B4-BE49-F238E27FC236}">
                <a16:creationId xmlns:a16="http://schemas.microsoft.com/office/drawing/2014/main" id="{21F875C1-E9A2-EAC1-38E5-483247971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23" y="1690688"/>
            <a:ext cx="5124126" cy="4351338"/>
          </a:xfrm>
        </p:spPr>
      </p:pic>
      <p:pic>
        <p:nvPicPr>
          <p:cNvPr id="7" name="Picture 6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0BBF7BF1-945D-2A0A-2C19-97FC796C9E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05496" y="365125"/>
            <a:ext cx="4131128" cy="55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19713-6B8E-A7DA-7A4A-0D8DBC2BD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326217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Retirees Advocate for Issues Impacting </a:t>
            </a:r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Public Education and Our Union</a:t>
            </a:r>
          </a:p>
        </p:txBody>
      </p:sp>
      <p:pic>
        <p:nvPicPr>
          <p:cNvPr id="20" name="Content Placeholder 19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B0EFE73B-4CEF-FB1A-6F39-D56C71659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753" y="2859336"/>
            <a:ext cx="6838045" cy="389997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F162BE-0D73-7E49-9434-9F7FE9E21327}"/>
              </a:ext>
            </a:extLst>
          </p:cNvPr>
          <p:cNvGrpSpPr/>
          <p:nvPr/>
        </p:nvGrpSpPr>
        <p:grpSpPr>
          <a:xfrm>
            <a:off x="-435428" y="1295250"/>
            <a:ext cx="5391657" cy="4997755"/>
            <a:chOff x="0" y="5023"/>
            <a:chExt cx="4475988" cy="4238555"/>
          </a:xfrm>
        </p:grpSpPr>
        <p:pic>
          <p:nvPicPr>
            <p:cNvPr id="13" name="Picture 1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E55157E-3E52-58A6-2C69-C24E98A4D55D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46532" y="611886"/>
              <a:ext cx="4029456" cy="3631692"/>
            </a:xfrm>
            <a:prstGeom prst="rect">
              <a:avLst/>
            </a:prstGeom>
          </p:spPr>
        </p:pic>
        <p:pic>
          <p:nvPicPr>
            <p:cNvPr id="14" name="Picture 13" descr="Several people holding signs in front of a window&#10;&#10;Description automatically generated">
              <a:extLst>
                <a:ext uri="{FF2B5EF4-FFF2-40B4-BE49-F238E27FC236}">
                  <a16:creationId xmlns:a16="http://schemas.microsoft.com/office/drawing/2014/main" id="{DF8F7553-B124-A001-330A-94E0B4266F9A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40" y="760984"/>
              <a:ext cx="3851148" cy="3368294"/>
            </a:xfrm>
            <a:prstGeom prst="rect">
              <a:avLst/>
            </a:prstGeom>
          </p:spPr>
        </p:pic>
        <p:sp>
          <p:nvSpPr>
            <p:cNvPr id="15" name="Shape 808">
              <a:extLst>
                <a:ext uri="{FF2B5EF4-FFF2-40B4-BE49-F238E27FC236}">
                  <a16:creationId xmlns:a16="http://schemas.microsoft.com/office/drawing/2014/main" id="{CD21FBEE-6638-5BD3-A41C-8470E3BDDD46}"/>
                </a:ext>
              </a:extLst>
            </p:cNvPr>
            <p:cNvSpPr/>
            <p:nvPr/>
          </p:nvSpPr>
          <p:spPr>
            <a:xfrm>
              <a:off x="491490" y="656844"/>
              <a:ext cx="3889248" cy="3491485"/>
            </a:xfrm>
            <a:custGeom>
              <a:avLst/>
              <a:gdLst/>
              <a:ahLst/>
              <a:cxnLst/>
              <a:rect l="0" t="0" r="0" b="0"/>
              <a:pathLst>
                <a:path w="3889248" h="3491485">
                  <a:moveTo>
                    <a:pt x="0" y="3491485"/>
                  </a:moveTo>
                  <a:lnTo>
                    <a:pt x="3889248" y="3491485"/>
                  </a:lnTo>
                  <a:lnTo>
                    <a:pt x="3889248" y="0"/>
                  </a:lnTo>
                  <a:lnTo>
                    <a:pt x="0" y="0"/>
                  </a:lnTo>
                  <a:close/>
                </a:path>
              </a:pathLst>
            </a:custGeom>
            <a:ln w="38100" cap="sq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D69402-52C1-E8F0-CEAC-D73DC06186B4}"/>
                </a:ext>
              </a:extLst>
            </p:cNvPr>
            <p:cNvSpPr/>
            <p:nvPr/>
          </p:nvSpPr>
          <p:spPr>
            <a:xfrm>
              <a:off x="0" y="5023"/>
              <a:ext cx="106413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832104">
                <a:lnSpc>
                  <a:spcPct val="107000"/>
                </a:lnSpc>
                <a:spcAft>
                  <a:spcPts val="728"/>
                </a:spcAft>
              </a:pPr>
              <a:r>
                <a:rPr lang="en-US" sz="1638" kern="1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+mn-cs"/>
                </a:rPr>
                <a:t>•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724E2AF-E892-51EA-5753-B51030311E64}"/>
                </a:ext>
              </a:extLst>
            </p:cNvPr>
            <p:cNvSpPr/>
            <p:nvPr/>
          </p:nvSpPr>
          <p:spPr>
            <a:xfrm>
              <a:off x="0" y="279343"/>
              <a:ext cx="106413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832104">
                <a:lnSpc>
                  <a:spcPct val="107000"/>
                </a:lnSpc>
                <a:spcAft>
                  <a:spcPts val="728"/>
                </a:spcAft>
              </a:pPr>
              <a:r>
                <a:rPr lang="en-US" sz="1638" kern="1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+mn-cs"/>
                </a:rPr>
                <a:t>•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2F97815-A600-61E7-9FC9-1E7BF3689686}"/>
                </a:ext>
              </a:extLst>
            </p:cNvPr>
            <p:cNvSpPr/>
            <p:nvPr/>
          </p:nvSpPr>
          <p:spPr>
            <a:xfrm>
              <a:off x="286512" y="274320"/>
              <a:ext cx="2430480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defTabSz="832104">
                <a:lnSpc>
                  <a:spcPct val="107000"/>
                </a:lnSpc>
                <a:spcAft>
                  <a:spcPts val="728"/>
                </a:spcAft>
              </a:pPr>
              <a:r>
                <a:rPr lang="en-US" sz="1001" kern="1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+mn-cs"/>
                </a:rPr>
                <a:t> 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53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3BC1A44-530D-D717-DF66-517900CB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Retirees Lobby to Undo Tier 2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ECF08064-6497-52C5-D38F-1343F9710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71" y="2873375"/>
            <a:ext cx="4605911" cy="3784071"/>
          </a:xfrm>
        </p:spPr>
      </p:pic>
      <p:pic>
        <p:nvPicPr>
          <p:cNvPr id="5" name="Content Placeholder 4" descr="A large group of people in a building&#10;&#10;Description automatically generated">
            <a:extLst>
              <a:ext uri="{FF2B5EF4-FFF2-40B4-BE49-F238E27FC236}">
                <a16:creationId xmlns:a16="http://schemas.microsoft.com/office/drawing/2014/main" id="{10B18B33-0076-06C0-9487-A94F1B4D09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79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C162-26C2-ABD8-7A4B-019BAC429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Council of Retirees Created </a:t>
            </a:r>
            <a:br>
              <a:rPr lang="en-US" dirty="0"/>
            </a:br>
            <a:r>
              <a:rPr lang="en-US" dirty="0"/>
              <a:t>Retired Committees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04951-EE74-F6F4-109B-C77D26E99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From the 1990’s to the present the Council has created committees to meet the needs of retired members.</a:t>
            </a:r>
          </a:p>
          <a:p>
            <a:pPr marL="0" indent="0">
              <a:buNone/>
            </a:pPr>
            <a:r>
              <a:rPr lang="en-US" dirty="0"/>
              <a:t>Budget Committee</a:t>
            </a:r>
          </a:p>
          <a:p>
            <a:pPr marL="0" indent="0">
              <a:buNone/>
            </a:pPr>
            <a:r>
              <a:rPr lang="en-US" dirty="0"/>
              <a:t>Communications Committee</a:t>
            </a:r>
          </a:p>
          <a:p>
            <a:pPr marL="0" indent="0">
              <a:buNone/>
            </a:pPr>
            <a:r>
              <a:rPr lang="en-US" dirty="0"/>
              <a:t>Conference Committee</a:t>
            </a:r>
          </a:p>
          <a:p>
            <a:pPr marL="0" indent="0">
              <a:buNone/>
            </a:pPr>
            <a:r>
              <a:rPr lang="en-US" dirty="0"/>
              <a:t>Health and Wellness Committee</a:t>
            </a:r>
          </a:p>
          <a:p>
            <a:pPr marL="0" indent="0">
              <a:buNone/>
            </a:pPr>
            <a:r>
              <a:rPr lang="en-US" dirty="0"/>
              <a:t>Legislative Action Committee</a:t>
            </a:r>
          </a:p>
          <a:p>
            <a:pPr marL="0" indent="0">
              <a:buNone/>
            </a:pPr>
            <a:r>
              <a:rPr lang="en-US" dirty="0"/>
              <a:t>Membership Committee</a:t>
            </a:r>
          </a:p>
          <a:p>
            <a:pPr marL="0" indent="0">
              <a:buNone/>
            </a:pPr>
            <a:r>
              <a:rPr lang="en-US" dirty="0"/>
              <a:t>Racial and Social Justice Committee</a:t>
            </a:r>
          </a:p>
        </p:txBody>
      </p:sp>
      <p:pic>
        <p:nvPicPr>
          <p:cNvPr id="5" name="Picture 4" descr="Many hands raised up&#10;&#10;Description automatically generated with medium confidence">
            <a:extLst>
              <a:ext uri="{FF2B5EF4-FFF2-40B4-BE49-F238E27FC236}">
                <a16:creationId xmlns:a16="http://schemas.microsoft.com/office/drawing/2014/main" id="{30F47DFE-643F-61A4-35B7-96D47964AA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45994" y="2620447"/>
            <a:ext cx="5266063" cy="387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3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DE5D4-4237-1F39-1554-5EFC720CB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/>
              <a:t>Retirees Attend Conferences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women holding a sign&#10;&#10;Description automatically generated">
            <a:extLst>
              <a:ext uri="{FF2B5EF4-FFF2-40B4-BE49-F238E27FC236}">
                <a16:creationId xmlns:a16="http://schemas.microsoft.com/office/drawing/2014/main" id="{5893CE56-4249-CECC-F945-3E69B87AF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18" y="3006173"/>
            <a:ext cx="5225773" cy="3605784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145E90D-2804-8B1F-F4B0-E7F76A00EF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209" y="2094366"/>
            <a:ext cx="5930820" cy="3569209"/>
          </a:xfrm>
          <a:prstGeom prst="rect">
            <a:avLst/>
          </a:prstGeom>
        </p:spPr>
      </p:pic>
      <p:pic>
        <p:nvPicPr>
          <p:cNvPr id="6" name="Retired - Celebrating 35 Years - Media2">
            <a:hlinkClick r:id="" action="ppaction://media"/>
            <a:extLst>
              <a:ext uri="{FF2B5EF4-FFF2-40B4-BE49-F238E27FC236}">
                <a16:creationId xmlns:a16="http://schemas.microsoft.com/office/drawing/2014/main" id="{0B3E2DD8-558C-3403-E4F5-8817284D7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4541" y="6088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6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8423F-5180-4059-8E11-9EE661397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pPr algn="ctr"/>
            <a:r>
              <a:rPr kumimoji="0" lang="en-US" altLang="en-US" sz="2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Retired Implementers </a:t>
            </a:r>
            <a:r>
              <a:rPr lang="en-US" altLang="en-US" sz="2600" b="1" dirty="0">
                <a:latin typeface="Arial" panose="020B0604020202020204" pitchFamily="34" charset="0"/>
                <a:ea typeface="Calibri" panose="020F0502020204030204" pitchFamily="34" charset="0"/>
              </a:rPr>
              <a:t>D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eveloped a Set of Goals </a:t>
            </a:r>
            <a:r>
              <a:rPr kumimoji="0" lang="en-US" altLang="en-US" sz="26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 </a:t>
            </a:r>
            <a:br>
              <a:rPr kumimoji="0" lang="en-US" altLang="en-US" sz="26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kumimoji="0" lang="en-US" altLang="en-US" sz="26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IEA-Retired </a:t>
            </a:r>
            <a:r>
              <a:rPr kumimoji="0" lang="en-US" altLang="en-US" sz="26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Program in 1990</a:t>
            </a:r>
            <a:br>
              <a:rPr kumimoji="0" lang="en-US" altLang="en-US" sz="2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endParaRPr lang="en-US" sz="2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CFEBA-9EA3-3EEE-C6F0-2A77387D1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Implementers were Felicity Cichy, Shirley Evans, Samuel Franklin, Ivo Grief, Jay Hammer, </a:t>
            </a:r>
            <a:r>
              <a:rPr lang="en-US" alt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Keith Hauge, </a:t>
            </a:r>
            <a:r>
              <a:rPr lang="en-US" sz="20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Mary Lou Hauge</a:t>
            </a:r>
            <a:r>
              <a:rPr lang="en-US" sz="2000" kern="1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John Von Kerens</a:t>
            </a:r>
            <a:r>
              <a:rPr lang="en-US" sz="2000" kern="1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Margaret </a:t>
            </a:r>
            <a:r>
              <a:rPr lang="en-US" sz="2000" b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Leyda</a:t>
            </a:r>
            <a:r>
              <a:rPr lang="en-US" sz="2000" kern="1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Don Metzger, Nancy Miller</a:t>
            </a:r>
            <a:r>
              <a:rPr lang="en-US" sz="2000" kern="1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Tom Prather</a:t>
            </a:r>
            <a:r>
              <a:rPr lang="en-US" sz="2000" kern="1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Marilyn Rich, Phyllis </a:t>
            </a:r>
            <a:r>
              <a:rPr lang="en-US" sz="2000" b="1" kern="1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Rousch</a:t>
            </a:r>
            <a:r>
              <a:rPr lang="en-US" sz="2000" kern="1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Vince Wilhelmi</a:t>
            </a:r>
            <a:endParaRPr lang="en-US" altLang="en-US" sz="2000" b="1" dirty="0">
              <a:ea typeface="Calibri" panose="020F0502020204030204" pitchFamily="34" charset="0"/>
            </a:endParaRP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56442D-6401-2328-5B9F-1212B4B9081A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532" y="2525904"/>
            <a:ext cx="5471830" cy="38531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958FB4-F95D-5B5E-743B-F291E4356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4018137"/>
            <a:ext cx="5071221" cy="212958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IEA-Retired participates in conferences: Summer leadership academy, the One Conference, NEA Retired winter and summer conferences, the student conference, IEA and NEA Representative Assemblies.</a:t>
            </a:r>
            <a:br>
              <a:rPr lang="en-US" sz="20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en-US" sz="2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Content Placeholder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DBD2C41-4DBA-C905-9830-2396D8BFC9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59" y="976343"/>
            <a:ext cx="10843065" cy="254812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10150845" y="4270841"/>
            <a:ext cx="1897885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49686B-A371-2045-39E0-56019C2583BC}"/>
              </a:ext>
            </a:extLst>
          </p:cNvPr>
          <p:cNvGrpSpPr/>
          <p:nvPr/>
        </p:nvGrpSpPr>
        <p:grpSpPr>
          <a:xfrm>
            <a:off x="6755501" y="3767423"/>
            <a:ext cx="4902119" cy="2772999"/>
            <a:chOff x="0" y="0"/>
            <a:chExt cx="5331968" cy="32959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2B365C7-B252-735F-9AB2-ACB27DF83F1B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00" y="88900"/>
              <a:ext cx="5154168" cy="311810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0BAF729-30A4-B144-5903-138023D4F673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76" y="87376"/>
              <a:ext cx="5154931" cy="3118866"/>
            </a:xfrm>
            <a:prstGeom prst="rect">
              <a:avLst/>
            </a:prstGeom>
          </p:spPr>
        </p:pic>
        <p:sp>
          <p:nvSpPr>
            <p:cNvPr id="15" name="Shape 958">
              <a:extLst>
                <a:ext uri="{FF2B5EF4-FFF2-40B4-BE49-F238E27FC236}">
                  <a16:creationId xmlns:a16="http://schemas.microsoft.com/office/drawing/2014/main" id="{723C073E-B3D2-892E-D84E-0BD7F1D5F1FE}"/>
                </a:ext>
              </a:extLst>
            </p:cNvPr>
            <p:cNvSpPr/>
            <p:nvPr/>
          </p:nvSpPr>
          <p:spPr>
            <a:xfrm>
              <a:off x="71120" y="71120"/>
              <a:ext cx="2594864" cy="3153664"/>
            </a:xfrm>
            <a:custGeom>
              <a:avLst/>
              <a:gdLst/>
              <a:ahLst/>
              <a:cxnLst/>
              <a:rect l="0" t="0" r="0" b="0"/>
              <a:pathLst>
                <a:path w="2594864" h="3153664">
                  <a:moveTo>
                    <a:pt x="0" y="0"/>
                  </a:moveTo>
                  <a:lnTo>
                    <a:pt x="2594864" y="0"/>
                  </a:lnTo>
                  <a:lnTo>
                    <a:pt x="2594864" y="17780"/>
                  </a:lnTo>
                  <a:lnTo>
                    <a:pt x="17780" y="17780"/>
                  </a:lnTo>
                  <a:lnTo>
                    <a:pt x="17780" y="3135884"/>
                  </a:lnTo>
                  <a:lnTo>
                    <a:pt x="2594864" y="3135884"/>
                  </a:lnTo>
                  <a:lnTo>
                    <a:pt x="2594864" y="3153664"/>
                  </a:lnTo>
                  <a:lnTo>
                    <a:pt x="0" y="315366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959">
              <a:extLst>
                <a:ext uri="{FF2B5EF4-FFF2-40B4-BE49-F238E27FC236}">
                  <a16:creationId xmlns:a16="http://schemas.microsoft.com/office/drawing/2014/main" id="{D552AA7D-FBF4-744E-57C2-99C9C99E90D6}"/>
                </a:ext>
              </a:extLst>
            </p:cNvPr>
            <p:cNvSpPr/>
            <p:nvPr/>
          </p:nvSpPr>
          <p:spPr>
            <a:xfrm>
              <a:off x="0" y="0"/>
              <a:ext cx="2665984" cy="3295904"/>
            </a:xfrm>
            <a:custGeom>
              <a:avLst/>
              <a:gdLst/>
              <a:ahLst/>
              <a:cxnLst/>
              <a:rect l="0" t="0" r="0" b="0"/>
              <a:pathLst>
                <a:path w="2665984" h="3295904">
                  <a:moveTo>
                    <a:pt x="0" y="0"/>
                  </a:moveTo>
                  <a:lnTo>
                    <a:pt x="2665984" y="0"/>
                  </a:lnTo>
                  <a:lnTo>
                    <a:pt x="2665984" y="53340"/>
                  </a:lnTo>
                  <a:lnTo>
                    <a:pt x="53340" y="53340"/>
                  </a:lnTo>
                  <a:lnTo>
                    <a:pt x="53340" y="3242564"/>
                  </a:lnTo>
                  <a:lnTo>
                    <a:pt x="2665984" y="3242564"/>
                  </a:lnTo>
                  <a:lnTo>
                    <a:pt x="2665984" y="3295904"/>
                  </a:lnTo>
                  <a:lnTo>
                    <a:pt x="0" y="329590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Shape 960">
              <a:extLst>
                <a:ext uri="{FF2B5EF4-FFF2-40B4-BE49-F238E27FC236}">
                  <a16:creationId xmlns:a16="http://schemas.microsoft.com/office/drawing/2014/main" id="{376F7737-FAA1-22BB-9EB3-9B7E57EF325E}"/>
                </a:ext>
              </a:extLst>
            </p:cNvPr>
            <p:cNvSpPr/>
            <p:nvPr/>
          </p:nvSpPr>
          <p:spPr>
            <a:xfrm>
              <a:off x="2665984" y="71120"/>
              <a:ext cx="2594864" cy="3153664"/>
            </a:xfrm>
            <a:custGeom>
              <a:avLst/>
              <a:gdLst/>
              <a:ahLst/>
              <a:cxnLst/>
              <a:rect l="0" t="0" r="0" b="0"/>
              <a:pathLst>
                <a:path w="2594864" h="3153664">
                  <a:moveTo>
                    <a:pt x="0" y="0"/>
                  </a:moveTo>
                  <a:lnTo>
                    <a:pt x="2594864" y="0"/>
                  </a:lnTo>
                  <a:lnTo>
                    <a:pt x="2594864" y="3153664"/>
                  </a:lnTo>
                  <a:lnTo>
                    <a:pt x="0" y="3153664"/>
                  </a:lnTo>
                  <a:lnTo>
                    <a:pt x="0" y="3135884"/>
                  </a:lnTo>
                  <a:lnTo>
                    <a:pt x="2577084" y="3135884"/>
                  </a:lnTo>
                  <a:lnTo>
                    <a:pt x="2577084" y="17780"/>
                  </a:lnTo>
                  <a:lnTo>
                    <a:pt x="0" y="1778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Shape 961">
              <a:extLst>
                <a:ext uri="{FF2B5EF4-FFF2-40B4-BE49-F238E27FC236}">
                  <a16:creationId xmlns:a16="http://schemas.microsoft.com/office/drawing/2014/main" id="{05664C15-ACAA-C9BA-A5E7-1717069F253B}"/>
                </a:ext>
              </a:extLst>
            </p:cNvPr>
            <p:cNvSpPr/>
            <p:nvPr/>
          </p:nvSpPr>
          <p:spPr>
            <a:xfrm>
              <a:off x="2665984" y="0"/>
              <a:ext cx="2665984" cy="3295904"/>
            </a:xfrm>
            <a:custGeom>
              <a:avLst/>
              <a:gdLst/>
              <a:ahLst/>
              <a:cxnLst/>
              <a:rect l="0" t="0" r="0" b="0"/>
              <a:pathLst>
                <a:path w="2665984" h="3295904">
                  <a:moveTo>
                    <a:pt x="0" y="0"/>
                  </a:moveTo>
                  <a:lnTo>
                    <a:pt x="2665984" y="0"/>
                  </a:lnTo>
                  <a:lnTo>
                    <a:pt x="2665984" y="3295904"/>
                  </a:lnTo>
                  <a:lnTo>
                    <a:pt x="0" y="3295904"/>
                  </a:lnTo>
                  <a:lnTo>
                    <a:pt x="0" y="3242564"/>
                  </a:lnTo>
                  <a:lnTo>
                    <a:pt x="2612644" y="3242564"/>
                  </a:lnTo>
                  <a:lnTo>
                    <a:pt x="2612644" y="53340"/>
                  </a:lnTo>
                  <a:lnTo>
                    <a:pt x="0" y="5334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30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A630D2-5DB5-B319-EFD6-DA5B09958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b="1" dirty="0"/>
              <a:t>2024-2025 Council of Retirees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956DE63-B347-EB81-8422-4C8C17D2E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7A31E-D53B-093D-B6B8-060F6775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263" y="7478"/>
            <a:ext cx="890071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Council of Retirees Chairs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E078D4-017F-42BA-9B64-65492750E7A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03" y="1333041"/>
            <a:ext cx="1609287" cy="2545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228646-C3CF-C272-5345-052933139EA1}"/>
              </a:ext>
            </a:extLst>
          </p:cNvPr>
          <p:cNvSpPr txBox="1"/>
          <p:nvPr/>
        </p:nvSpPr>
        <p:spPr>
          <a:xfrm>
            <a:off x="297455" y="3963276"/>
            <a:ext cx="1778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Mary Lou Hauge</a:t>
            </a:r>
          </a:p>
          <a:p>
            <a:r>
              <a:rPr lang="en-US" dirty="0"/>
              <a:t>1994-1996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D1DCE2-265F-05FA-CB04-D48A4B9277E9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249" y="2898074"/>
            <a:ext cx="1780746" cy="25452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0AE4D2-4B6E-773C-151A-C42427C186BA}"/>
              </a:ext>
            </a:extLst>
          </p:cNvPr>
          <p:cNvSpPr txBox="1"/>
          <p:nvPr/>
        </p:nvSpPr>
        <p:spPr>
          <a:xfrm>
            <a:off x="2428075" y="5492302"/>
            <a:ext cx="1900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Fred Wagner</a:t>
            </a:r>
          </a:p>
          <a:p>
            <a:r>
              <a:rPr lang="en-US" dirty="0"/>
              <a:t>1997-2005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28858-67A8-365D-A4FD-08F87F2B2407}"/>
              </a:ext>
            </a:extLst>
          </p:cNvPr>
          <p:cNvSpPr txBox="1"/>
          <p:nvPr/>
        </p:nvSpPr>
        <p:spPr>
          <a:xfrm>
            <a:off x="4345607" y="3963276"/>
            <a:ext cx="1354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Jack Tucker</a:t>
            </a:r>
          </a:p>
          <a:p>
            <a:r>
              <a:rPr lang="en-US" dirty="0"/>
              <a:t>2006-2011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06D54B-0BAB-7B2C-3EC8-79BBD708F245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658" y="3013796"/>
            <a:ext cx="1900016" cy="25452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7EE0-8CA1-38A9-4682-A2B757E7EAF2}"/>
              </a:ext>
            </a:extLst>
          </p:cNvPr>
          <p:cNvSpPr txBox="1"/>
          <p:nvPr/>
        </p:nvSpPr>
        <p:spPr>
          <a:xfrm>
            <a:off x="6411873" y="5565906"/>
            <a:ext cx="162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Janet Kilgus</a:t>
            </a:r>
          </a:p>
          <a:p>
            <a:r>
              <a:rPr lang="en-US" dirty="0"/>
              <a:t>2012-2018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BDB815-469D-08D4-0E3A-7B346E5AD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40241" y="2947012"/>
            <a:ext cx="2260258" cy="254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FC577B-500D-2BDD-6DBB-5C8F9AEB6B91}"/>
              </a:ext>
            </a:extLst>
          </p:cNvPr>
          <p:cNvSpPr txBox="1"/>
          <p:nvPr/>
        </p:nvSpPr>
        <p:spPr>
          <a:xfrm>
            <a:off x="10208046" y="5565906"/>
            <a:ext cx="1839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Loretta Tisdel</a:t>
            </a:r>
          </a:p>
          <a:p>
            <a:r>
              <a:rPr lang="en-US" dirty="0"/>
              <a:t>2024-Present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D2FBC09F-06F0-E4E1-D3D5-35C26890C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2492" y="1115366"/>
            <a:ext cx="1948883" cy="211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46E1DC-A368-8531-3CE1-6496AC5EC1C0}"/>
              </a:ext>
            </a:extLst>
          </p:cNvPr>
          <p:cNvSpPr txBox="1"/>
          <p:nvPr/>
        </p:nvSpPr>
        <p:spPr>
          <a:xfrm>
            <a:off x="8212717" y="3429868"/>
            <a:ext cx="148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Jim Duffy</a:t>
            </a:r>
          </a:p>
          <a:p>
            <a:r>
              <a:rPr lang="en-US" dirty="0"/>
              <a:t>2019-2024</a:t>
            </a:r>
          </a:p>
        </p:txBody>
      </p:sp>
      <p:pic>
        <p:nvPicPr>
          <p:cNvPr id="14" name="Picture 1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998E8F34-4A79-75C2-681B-90BA9B9AE7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569" y="1381979"/>
            <a:ext cx="1780746" cy="254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AF3C4-99AA-98E2-1A95-774743F51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687"/>
            <a:ext cx="10515600" cy="5075276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Mary Lou Hauge		Fred Wagner		Barb Gilhaus		Marietta McManus</a:t>
            </a:r>
          </a:p>
          <a:p>
            <a:pPr marL="0" marR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 Koza		Felicia Cichy		Myra Mahlke		Joan Reese</a:t>
            </a:r>
          </a:p>
          <a:p>
            <a:pPr marL="0" marR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Keith Hauge		Nancy Miller		Glenn Monken		Jan May</a:t>
            </a:r>
          </a:p>
          <a:p>
            <a:pPr marL="0" marR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 Craig		Joyce Calvert		Eileen Grimmer		Dawn Thompson</a:t>
            </a:r>
          </a:p>
          <a:p>
            <a:pPr marL="0" marR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Bob Janssen		Chuck Starke		Jack Tucker		Richard Holman</a:t>
            </a:r>
          </a:p>
          <a:p>
            <a:pPr marL="0" marR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Dave Bishop		JoAnn Kenner		Charles Weishaupt		Marge Houghland</a:t>
            </a:r>
          </a:p>
          <a:p>
            <a:pPr marL="0" marR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Smith		Janet Kilgus		Dottie Beeler		C.E. Welch</a:t>
            </a:r>
          </a:p>
          <a:p>
            <a:pPr marL="0" marR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Jane Nolan		Linda Stolt		Linda Walcher		Ray Bill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0AA490-1EAF-7055-E7C6-9BC5608C362E}"/>
              </a:ext>
            </a:extLst>
          </p:cNvPr>
          <p:cNvSpPr txBox="1"/>
          <p:nvPr/>
        </p:nvSpPr>
        <p:spPr>
          <a:xfrm>
            <a:off x="838200" y="121186"/>
            <a:ext cx="100033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IEA-Retired Members Who Have Served on The Council of Retirees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A logo with a red and blue circle and white text&#10;&#10;AI-generated content may be incorrect.">
            <a:extLst>
              <a:ext uri="{FF2B5EF4-FFF2-40B4-BE49-F238E27FC236}">
                <a16:creationId xmlns:a16="http://schemas.microsoft.com/office/drawing/2014/main" id="{42C38601-E192-BEF1-05D5-B2B757853F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329" y="5665694"/>
            <a:ext cx="2825624" cy="107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7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21FA7-974B-5836-4C88-16D42B8EB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7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IEA-Retired Members Who Have Served on The Council of Retirees</a:t>
            </a:r>
            <a:b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89352-9C46-5615-831D-BB222F30B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 Rosenthal		Sandy Drafall		Jim Duffy			Bob Haisman</a:t>
            </a:r>
          </a:p>
          <a:p>
            <a:pPr marL="0" marR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 Ann Jacobs 		Nancy Darrough		Loretta Tisdel		Gayla Dial</a:t>
            </a:r>
          </a:p>
          <a:p>
            <a:pPr marL="0" marR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Stewart Adams		Ken Swanson		Vickie Mahrt		Tim Brinker</a:t>
            </a:r>
          </a:p>
          <a:p>
            <a:pPr marL="0" marR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Elston Flowers		Ross Dill ex officio		Diane Chapman		Ilene Siegel</a:t>
            </a:r>
          </a:p>
          <a:p>
            <a:pPr marL="0" marR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Michelle Deets		Mary Ann Rivera		Ina Allen			Rick Wilkin</a:t>
            </a:r>
          </a:p>
          <a:p>
            <a:pPr marL="0" marR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Tracy Diestelmeier</a:t>
            </a:r>
          </a:p>
          <a:p>
            <a:endParaRPr lang="en-US" dirty="0"/>
          </a:p>
        </p:txBody>
      </p:sp>
      <p:pic>
        <p:nvPicPr>
          <p:cNvPr id="4" name="Picture 3" descr="A logo with a red and blue circle and white text&#10;&#10;AI-generated content may be incorrect.">
            <a:extLst>
              <a:ext uri="{FF2B5EF4-FFF2-40B4-BE49-F238E27FC236}">
                <a16:creationId xmlns:a16="http://schemas.microsoft.com/office/drawing/2014/main" id="{0DA167D1-D70F-C3D2-8E4D-2F0A5E69E9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5567082"/>
            <a:ext cx="2825624" cy="107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3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B4E928-9149-217B-5CD9-5D460F870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03" y="235318"/>
            <a:ext cx="4560584" cy="1128068"/>
          </a:xfrm>
        </p:spPr>
        <p:txBody>
          <a:bodyPr anchor="ctr">
            <a:normAutofit/>
          </a:bodyPr>
          <a:lstStyle/>
          <a:p>
            <a:pPr algn="ctr"/>
            <a:r>
              <a:rPr lang="en-US" sz="3700" b="1" dirty="0"/>
              <a:t>Need More Information?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1DDE4-CF89-F55F-7A5B-C517C8ED0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97" y="2643097"/>
            <a:ext cx="5330613" cy="3979585"/>
          </a:xfrm>
        </p:spPr>
        <p:txBody>
          <a:bodyPr anchor="ctr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Council of Retirees Chair Loretta Tisdel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loretta.tisdel@ieanea.org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Council of Retirees Staff Liaison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Katie Brownlee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katie.brownlee@ieanea.org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EAEF383B-7DC6-4074-CE5B-4C5DFD8A20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3D7218-4B98-32AF-7EE1-D6FEFFFD1BA5}"/>
              </a:ext>
            </a:extLst>
          </p:cNvPr>
          <p:cNvSpPr txBox="1"/>
          <p:nvPr/>
        </p:nvSpPr>
        <p:spPr>
          <a:xfrm>
            <a:off x="660563" y="1598704"/>
            <a:ext cx="2721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343444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CD0286-D6B5-F121-9EB6-DEC54DF145AF}"/>
              </a:ext>
            </a:extLst>
          </p:cNvPr>
          <p:cNvSpPr txBox="1"/>
          <p:nvPr/>
        </p:nvSpPr>
        <p:spPr>
          <a:xfrm>
            <a:off x="208558" y="2853650"/>
            <a:ext cx="10711543" cy="3957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endParaRPr lang="en-US" kern="1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endParaRPr lang="en-US" kern="1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endParaRPr lang="en-US" kern="1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17C22-D489-BB53-9730-3CB4F8F6BE3B}"/>
              </a:ext>
            </a:extLst>
          </p:cNvPr>
          <p:cNvGrpSpPr/>
          <p:nvPr/>
        </p:nvGrpSpPr>
        <p:grpSpPr>
          <a:xfrm>
            <a:off x="3301458" y="289103"/>
            <a:ext cx="8792570" cy="6279794"/>
            <a:chOff x="73302" y="79098"/>
            <a:chExt cx="8792721" cy="62802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1019AE-F5DD-022A-9544-823E4269C9CA}"/>
                </a:ext>
              </a:extLst>
            </p:cNvPr>
            <p:cNvSpPr/>
            <p:nvPr/>
          </p:nvSpPr>
          <p:spPr>
            <a:xfrm>
              <a:off x="3981225" y="855293"/>
              <a:ext cx="4556778" cy="59174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First chapter: South Suburban </a:t>
              </a:r>
              <a:endPara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E403BD4-F22E-BE18-03A9-06DCEC98AE9B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7934" y="1694383"/>
              <a:ext cx="6038088" cy="4664964"/>
            </a:xfrm>
            <a:prstGeom prst="rect">
              <a:avLst/>
            </a:prstGeom>
          </p:spPr>
        </p:pic>
        <p:sp>
          <p:nvSpPr>
            <p:cNvPr id="17" name="Shape 352">
              <a:extLst>
                <a:ext uri="{FF2B5EF4-FFF2-40B4-BE49-F238E27FC236}">
                  <a16:creationId xmlns:a16="http://schemas.microsoft.com/office/drawing/2014/main" id="{5B80B25B-ED15-9E54-8593-6D10BD3596DB}"/>
                </a:ext>
              </a:extLst>
            </p:cNvPr>
            <p:cNvSpPr/>
            <p:nvPr/>
          </p:nvSpPr>
          <p:spPr>
            <a:xfrm>
              <a:off x="2823236" y="1689620"/>
              <a:ext cx="6042787" cy="4669728"/>
            </a:xfrm>
            <a:custGeom>
              <a:avLst/>
              <a:gdLst/>
              <a:ahLst/>
              <a:cxnLst/>
              <a:rect l="0" t="0" r="0" b="0"/>
              <a:pathLst>
                <a:path w="6042787" h="4669728">
                  <a:moveTo>
                    <a:pt x="0" y="4669728"/>
                  </a:moveTo>
                  <a:lnTo>
                    <a:pt x="0" y="0"/>
                  </a:lnTo>
                  <a:lnTo>
                    <a:pt x="6042787" y="0"/>
                  </a:lnTo>
                </a:path>
              </a:pathLst>
            </a:custGeom>
            <a:ln w="9525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CAE8744-BF2D-8F3A-DAC4-88FAC7460DFD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 rot="-156584">
              <a:off x="73302" y="79098"/>
              <a:ext cx="3549527" cy="3300597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44D1AF-A33C-0C7B-D837-FAB040A9E049}"/>
              </a:ext>
            </a:extLst>
          </p:cNvPr>
          <p:cNvSpPr txBox="1"/>
          <p:nvPr/>
        </p:nvSpPr>
        <p:spPr>
          <a:xfrm>
            <a:off x="234310" y="1899508"/>
            <a:ext cx="2993851" cy="366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1991 IEA RA by-law approved defining retired dues options. 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1992 IEA RA by-law approved establishing pre-retired enrollment option. 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1993 IEA RA by-law 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approved authorizing retired chapters.</a:t>
            </a:r>
          </a:p>
        </p:txBody>
      </p:sp>
    </p:spTree>
    <p:extLst>
      <p:ext uri="{BB962C8B-B14F-4D97-AF65-F5344CB8AC3E}">
        <p14:creationId xmlns:p14="http://schemas.microsoft.com/office/powerpoint/2010/main" val="12286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EAC59-1B35-2FB6-6FEB-142A2D31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58685"/>
          </a:xfrm>
        </p:spPr>
        <p:txBody>
          <a:bodyPr/>
          <a:lstStyle/>
          <a:p>
            <a:pPr algn="ctr"/>
            <a:r>
              <a:rPr lang="en-US" b="1" dirty="0"/>
              <a:t>IEA-Retired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9A1C5-AAAD-6663-2AB5-484EE861A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226910"/>
            <a:ext cx="11527971" cy="536983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Currently there are 22 retired chapters in Illinois and 2 in Florida. </a:t>
            </a:r>
          </a:p>
          <a:p>
            <a:pPr marL="0" indent="0" algn="ctr">
              <a:buNone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Maintain your IEA/NEA membership by joining IEA-Retired and a retired chapter to</a:t>
            </a:r>
          </a:p>
          <a:p>
            <a:pPr marL="342900" marR="413385" lvl="0" indent="-342900" algn="just" fontAlgn="base">
              <a:lnSpc>
                <a:spcPct val="110000"/>
              </a:lnSpc>
              <a:spcAft>
                <a:spcPts val="15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9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Keep informed about issues effecting pensions, health insurance benefits, and educational issues. </a:t>
            </a:r>
          </a:p>
          <a:p>
            <a:pPr marL="342900" marR="413385" lvl="0" indent="-342900" algn="just" fontAlgn="base">
              <a:lnSpc>
                <a:spcPct val="110000"/>
              </a:lnSpc>
              <a:spcAft>
                <a:spcPts val="15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900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Keep</a:t>
            </a:r>
            <a:r>
              <a:rPr lang="en-US" sz="19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$1 million liability insurance for members who take temporary work in public school systems. </a:t>
            </a:r>
          </a:p>
          <a:p>
            <a:pPr marL="342900" marR="413385" lvl="0" indent="-342900" algn="just" fontAlgn="base">
              <a:lnSpc>
                <a:spcPct val="110000"/>
              </a:lnSpc>
              <a:spcAft>
                <a:spcPts val="15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9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Continue access to NEA Member Benefit programs that provide cost savings in insurance, travel, credit card and discount purchase programs.  </a:t>
            </a:r>
          </a:p>
          <a:p>
            <a:pPr marL="342900" marR="413385" lvl="0" indent="-342900" algn="just" fontAlgn="base">
              <a:lnSpc>
                <a:spcPct val="110000"/>
              </a:lnSpc>
              <a:spcAft>
                <a:spcPts val="15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9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Attend  state and national conferences </a:t>
            </a:r>
          </a:p>
          <a:p>
            <a:pPr marL="342900" marR="413385" lvl="0" indent="-342900" algn="just" fontAlgn="base">
              <a:lnSpc>
                <a:spcPct val="110000"/>
              </a:lnSpc>
              <a:spcAft>
                <a:spcPts val="15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9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Participate in legislative events and Lobby Days. </a:t>
            </a:r>
          </a:p>
          <a:p>
            <a:pPr marL="342900" marR="413385" lvl="0" indent="-342900" algn="just" fontAlgn="base">
              <a:lnSpc>
                <a:spcPct val="110000"/>
              </a:lnSpc>
              <a:spcAft>
                <a:spcPts val="15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9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Maintain contact with fellow retirees by joining a local chapter, affiliated with each regional IEA office </a:t>
            </a:r>
          </a:p>
          <a:p>
            <a:pPr marL="342900" marR="413385" lvl="0" indent="-342900" algn="just" fontAlgn="base">
              <a:lnSpc>
                <a:spcPct val="110000"/>
              </a:lnSpc>
              <a:spcAft>
                <a:spcPts val="15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9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Participate in retired chapter </a:t>
            </a:r>
            <a:r>
              <a:rPr lang="en-US" sz="1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programs on topics of interest such as TRS, identity theft, investment planning, travel, and adult education. </a:t>
            </a:r>
          </a:p>
          <a:p>
            <a:pPr marL="342900" marR="413385" lvl="0" indent="-342900" algn="just" fontAlgn="base">
              <a:lnSpc>
                <a:spcPct val="110000"/>
              </a:lnSpc>
              <a:spcAft>
                <a:spcPts val="15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Participate in interesting and informative field trips to local restaurants, museums, theaters, parks and points of interest.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83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E687C-69DE-37C7-CAC0-2267B0EBF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"/>
            <a:ext cx="10515600" cy="718457"/>
          </a:xfrm>
        </p:spPr>
        <p:txBody>
          <a:bodyPr>
            <a:noAutofit/>
          </a:bodyPr>
          <a:lstStyle/>
          <a:p>
            <a:pPr marL="381000" marR="0" algn="ctr">
              <a:lnSpc>
                <a:spcPct val="107000"/>
              </a:lnSpc>
              <a:spcAft>
                <a:spcPts val="800"/>
              </a:spcAft>
            </a:pPr>
            <a:br>
              <a:rPr lang="en-US" sz="2800" b="1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1994 an IEA-Retired Task Force was appointed. </a:t>
            </a:r>
            <a:b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resulted in many by-law changes at the 1995 and 1996 IEA RAs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75A4E-AF9C-1DF0-9733-174122975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5400"/>
            <a:ext cx="10515600" cy="52033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1994 IEA RA by-law approved authorizing the formation of an elected Council of Retirees with the Chairperson of the Council becoming a voting member of the IEA Board of Directors</a:t>
            </a:r>
            <a:endParaRPr lang="en-US" sz="2800" dirty="0"/>
          </a:p>
          <a:p>
            <a:pPr marL="0" indent="0">
              <a:buNone/>
            </a:pPr>
            <a:endParaRPr lang="en-US" sz="2800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Members of the </a:t>
            </a:r>
            <a:r>
              <a:rPr lang="en-US" sz="2800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1994 IEA-Retired Task Force</a:t>
            </a:r>
            <a:br>
              <a:rPr lang="en-US" sz="2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2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Lou Hauge – retired	Clay Marquardt – staff</a:t>
            </a:r>
            <a:br>
              <a:rPr lang="en-US" sz="2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Barb Gilhaus – retired		Carol Bland – staff 	</a:t>
            </a:r>
          </a:p>
          <a:p>
            <a:pPr marL="0" indent="0">
              <a:buNone/>
            </a:pPr>
            <a:r>
              <a:rPr lang="en-US" sz="2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Ray Price			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Betty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Thielemann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staff</a:t>
            </a:r>
            <a:endParaRPr lang="en-US" sz="22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Jack Stone</a:t>
            </a:r>
          </a:p>
          <a:p>
            <a:pPr marL="0" indent="0">
              <a:buNone/>
            </a:pPr>
            <a:r>
              <a:rPr lang="en-US" sz="2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 Johan</a:t>
            </a:r>
          </a:p>
          <a:p>
            <a:pPr marL="0" indent="0">
              <a:buNone/>
            </a:pPr>
            <a:r>
              <a:rPr lang="en-US" sz="2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Dottie Beeler</a:t>
            </a:r>
          </a:p>
          <a:p>
            <a:pPr marL="0" indent="0">
              <a:buNone/>
            </a:pPr>
            <a:r>
              <a:rPr lang="en-US" sz="2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Linda Davis			</a:t>
            </a:r>
            <a:r>
              <a:rPr lang="en-US" sz="22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</a:t>
            </a:r>
            <a:endParaRPr lang="en-US" sz="22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Colleagues huddle">
            <a:extLst>
              <a:ext uri="{FF2B5EF4-FFF2-40B4-BE49-F238E27FC236}">
                <a16:creationId xmlns:a16="http://schemas.microsoft.com/office/drawing/2014/main" id="{414F1240-98E0-23B9-F1CF-DF8C5008D0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044" y="3183876"/>
            <a:ext cx="4111588" cy="340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8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8875C-8589-FA85-E3BB-1E68257DA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Retirees Bring Forward By-Law </a:t>
            </a:r>
            <a:br>
              <a:rPr lang="en-US" dirty="0"/>
            </a:br>
            <a:r>
              <a:rPr lang="en-US" dirty="0"/>
              <a:t>Amendments at IEA-RAs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D170E-2692-2026-6D15-1670D5547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Delegates at various RAs</a:t>
            </a:r>
          </a:p>
          <a:p>
            <a:r>
              <a:rPr lang="en-US" sz="2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establishing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unified NEA-Retired and IEA-Retired dues</a:t>
            </a:r>
          </a:p>
          <a:p>
            <a:r>
              <a:rPr lang="en-US" sz="2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adding a retired Ethnic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inority delegate to the IEA RA.</a:t>
            </a:r>
          </a:p>
          <a:p>
            <a:r>
              <a:rPr lang="en-US" sz="2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</a:t>
            </a: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new line item to the budget funding a full-time para-professional staff position for IEA-Retired </a:t>
            </a:r>
          </a:p>
          <a:p>
            <a:r>
              <a:rPr lang="en-US" sz="2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</a:t>
            </a: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requiring retired chapter membership along with IEA/NEA-Retired membership to be eligible for election to the Council of Retirees, Chair and Vice Chair, and as an RA delegate.</a:t>
            </a:r>
          </a:p>
          <a:p>
            <a:r>
              <a:rPr lang="en-US" sz="2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</a:t>
            </a: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adding an Education Support Professional rep to the Retired Council</a:t>
            </a:r>
          </a:p>
          <a:p>
            <a:r>
              <a:rPr lang="en-US" sz="2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</a:t>
            </a: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changing the name of The Haisman New Teacher award to The Haisman Early Career Award.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5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DAA48-D651-B40B-BC82-EE57DF1B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Retirees Bring Forward Amendments </a:t>
            </a:r>
            <a:br>
              <a:rPr lang="en-US" dirty="0"/>
            </a:br>
            <a:r>
              <a:rPr lang="en-US" dirty="0"/>
              <a:t>to the IEA Legislative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32B84-9D44-A047-4055-B3ABB5800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Delegates to </a:t>
            </a:r>
            <a:r>
              <a:rPr lang="en-US" sz="1800" kern="100" dirty="0">
                <a:latin typeface="Arial" panose="020B0604020202020204" pitchFamily="34" charset="0"/>
                <a:ea typeface="Calibri" panose="020F0502020204030204" pitchFamily="34" charset="0"/>
              </a:rPr>
              <a:t>various RAs </a:t>
            </a:r>
          </a:p>
          <a:p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Approved amending IEA Resolutions to include LGBTQ+ to the section on Access to Published Materials</a:t>
            </a:r>
          </a:p>
          <a:p>
            <a:r>
              <a:rPr lang="en-US" sz="1800" kern="100" dirty="0">
                <a:solidFill>
                  <a:srgbClr val="26282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Approved </a:t>
            </a:r>
            <a:r>
              <a:rPr lang="en-US" sz="1800" kern="100" dirty="0">
                <a:solidFill>
                  <a:srgbClr val="2628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IEA supports: teaching curricula based on facts, scientific data, and equity. </a:t>
            </a:r>
          </a:p>
          <a:p>
            <a:r>
              <a:rPr lang="en-US" sz="1800" kern="100" dirty="0">
                <a:solidFill>
                  <a:srgbClr val="26282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Approved </a:t>
            </a:r>
            <a:r>
              <a:rPr lang="en-US" sz="1800" kern="100" dirty="0">
                <a:solidFill>
                  <a:srgbClr val="2628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IEA opposes: censoring access to printed materials and online resources related to multiculturalism and all aspects of racism. </a:t>
            </a:r>
          </a:p>
          <a:p>
            <a:r>
              <a:rPr lang="en-US" sz="1800" kern="100" dirty="0">
                <a:solidFill>
                  <a:srgbClr val="2628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Approved </a:t>
            </a:r>
            <a:r>
              <a:rPr lang="en-US" sz="1800" kern="100">
                <a:solidFill>
                  <a:srgbClr val="2628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IEA opposes: </a:t>
            </a:r>
            <a:r>
              <a:rPr lang="en-US" sz="1800" kern="100" dirty="0">
                <a:solidFill>
                  <a:srgbClr val="26282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banning/burning of reading materials </a:t>
            </a: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member of IEA-Retired submitted a legislative program amendment to NEA to support </a:t>
            </a:r>
            <a:r>
              <a:rPr lang="en-US" sz="18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Anyone living on Native Land and eligible to vote, must be allowed to both register to vote and to have full voting rights in all elections.</a:t>
            </a: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 This concept was added to the NEA Legislative Program</a:t>
            </a:r>
          </a:p>
          <a:p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Approved  IEA Supports Assuring affordable and appropriate benefits for prescription drugs, </a:t>
            </a:r>
            <a:r>
              <a:rPr lang="en-US" sz="1800" u="sng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quality and accessible</a:t>
            </a: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elder care, home health care, </a:t>
            </a:r>
            <a:r>
              <a:rPr lang="en-US" sz="1800" u="sng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caregiver supports, and</a:t>
            </a: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mental health services, nonmedical aid and medical transportation services across and in all geographic locations. </a:t>
            </a:r>
          </a:p>
          <a:p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9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49647-68B4-364B-0869-7A95DBCDF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Retirees Take Action</a:t>
            </a:r>
          </a:p>
        </p:txBody>
      </p:sp>
      <p:pic>
        <p:nvPicPr>
          <p:cNvPr id="4" name="Content Placeholder 3" descr="A newspaper with 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57913D93-B953-4BB4-77E8-5518C59B85A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274" y="643466"/>
            <a:ext cx="6570783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5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1727</Words>
  <Application>Microsoft Macintosh PowerPoint</Application>
  <PresentationFormat>Widescreen</PresentationFormat>
  <Paragraphs>169</Paragraphs>
  <Slides>35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Cambria</vt:lpstr>
      <vt:lpstr>Symbol</vt:lpstr>
      <vt:lpstr>Office Theme</vt:lpstr>
      <vt:lpstr> IEA-Retired Celebrating 35 Years  of Working for  Our Members</vt:lpstr>
      <vt:lpstr>PowerPoint Presentation</vt:lpstr>
      <vt:lpstr>Retired Implementers Developed a Set of Goals for  the IEA-Retired Program in 1990 </vt:lpstr>
      <vt:lpstr>PowerPoint Presentation</vt:lpstr>
      <vt:lpstr>IEA-Retired Membership</vt:lpstr>
      <vt:lpstr> In1994 an IEA-Retired Task Force was appointed.  This resulted in many by-law changes at the 1995 and 1996 IEA RAs</vt:lpstr>
      <vt:lpstr>Retirees Bring Forward By-Law  Amendments at IEA-RAs</vt:lpstr>
      <vt:lpstr>Retirees Bring Forward Amendments  to the IEA Legislative Platform</vt:lpstr>
      <vt:lpstr>Retirees Take Action</vt:lpstr>
      <vt:lpstr>PowerPoint Presentation</vt:lpstr>
      <vt:lpstr>PowerPoint Presentation</vt:lpstr>
      <vt:lpstr>PowerPoint Presentation</vt:lpstr>
      <vt:lpstr>Mary Lou Hauge Award Established in 1994  and  Renamed the Mary Lou and Keith Hauge Award in May 2005 </vt:lpstr>
      <vt:lpstr>PowerPoint Presentation</vt:lpstr>
      <vt:lpstr>PowerPoint Presentation</vt:lpstr>
      <vt:lpstr>PowerPoint Presentation</vt:lpstr>
      <vt:lpstr>Haisman Awards   Created in 1999</vt:lpstr>
      <vt:lpstr>2011:  An IEA RA by-law Amendment Added a retired Ethnic Minority  Delegate to the IEA RA </vt:lpstr>
      <vt:lpstr>Ethnic Minority Delegates to the IEA RA </vt:lpstr>
      <vt:lpstr>IEA Retirees Elected to  Positions on NEA Retired  </vt:lpstr>
      <vt:lpstr>PowerPoint Presentation</vt:lpstr>
      <vt:lpstr>2018: IEA By law Amendment added an Education Support Professional Representative to the Retired Council</vt:lpstr>
      <vt:lpstr>2018: Ethnic Minority Representative Added to  The Council of Retirees</vt:lpstr>
      <vt:lpstr>Retirees Meet with Legislators</vt:lpstr>
      <vt:lpstr>Meeting with Legislators</vt:lpstr>
      <vt:lpstr>Retirees Advocate for Issues Impacting  Public Education and Our Union</vt:lpstr>
      <vt:lpstr>Retirees Lobby to Undo Tier 2</vt:lpstr>
      <vt:lpstr>The Council of Retirees Created  Retired Committees</vt:lpstr>
      <vt:lpstr>Retirees Attend Conferences</vt:lpstr>
      <vt:lpstr>IEA-Retired participates in conferences: Summer leadership academy, the One Conference, NEA Retired winter and summer conferences, the student conference, IEA and NEA Representative Assemblies. </vt:lpstr>
      <vt:lpstr>2024-2025 Council of Retirees</vt:lpstr>
      <vt:lpstr>Council of Retirees Chairs</vt:lpstr>
      <vt:lpstr>PowerPoint Presentation</vt:lpstr>
      <vt:lpstr>IEA-Retired Members Who Have Served on The Council of Retirees </vt:lpstr>
      <vt:lpstr>Need More Information?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Diane L Chapman</dc:creator>
  <cp:lastModifiedBy>Billingsley, Dan</cp:lastModifiedBy>
  <cp:revision>18</cp:revision>
  <dcterms:created xsi:type="dcterms:W3CDTF">2025-01-05T23:53:17Z</dcterms:created>
  <dcterms:modified xsi:type="dcterms:W3CDTF">2025-03-28T18:54:00Z</dcterms:modified>
</cp:coreProperties>
</file>