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83" r:id="rId5"/>
    <p:sldId id="285" r:id="rId6"/>
    <p:sldId id="263" r:id="rId7"/>
    <p:sldId id="286" r:id="rId8"/>
    <p:sldId id="287" r:id="rId9"/>
    <p:sldId id="288" r:id="rId10"/>
    <p:sldId id="266" r:id="rId11"/>
    <p:sldId id="289"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9" d="100"/>
          <a:sy n="89" d="100"/>
        </p:scale>
        <p:origin x="46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customXml" Target="../customXml/item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5/24/2017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8136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6B4A9-1611-4792-9094-5F34BCA07E0B}" type="datetimeFigureOut">
              <a:rPr lang="en-US" smtClean="0"/>
              <a:t>5/24/2017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1571939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5/24/2017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7955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A54C80-263E-416B-A8E0-580EDEADCBDC}" type="datetimeFigureOut">
              <a:rPr lang="en-US" smtClean="0"/>
              <a:t>5/24/2017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4025678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0565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A54C80-263E-416B-A8E0-580EDEADCBDC}" type="datetimeFigureOut">
              <a:rPr lang="en-US" smtClean="0"/>
              <a:t>5/24/2017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5873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1BEF0D-F0BB-DE4B-95CE-6DB70DBA9567}" type="datetimeFigureOut">
              <a:rPr lang="en-US" smtClean="0"/>
              <a:pPr/>
              <a:t>5/24/2017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2671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1BEF0D-F0BB-DE4B-95CE-6DB70DBA9567}" type="datetimeFigureOut">
              <a:rPr lang="en-US" smtClean="0"/>
              <a:pPr/>
              <a:t>5/24/2017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50207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10027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5/24/2017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058893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41684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5/24/2017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2502291"/>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3691" y="2618006"/>
            <a:ext cx="7729268" cy="2261113"/>
          </a:xfrm>
        </p:spPr>
        <p:txBody>
          <a:bodyPr>
            <a:normAutofit fontScale="90000"/>
          </a:bodyPr>
          <a:lstStyle/>
          <a:p>
            <a:pPr algn="ctr"/>
            <a:r>
              <a:rPr lang="en-US" dirty="0" smtClean="0"/>
              <a:t/>
            </a:r>
            <a:br>
              <a:rPr lang="en-US" dirty="0" smtClean="0"/>
            </a:br>
            <a:r>
              <a:rPr lang="en-US" dirty="0" smtClean="0"/>
              <a:t>host </a:t>
            </a:r>
            <a:r>
              <a:rPr lang="en-US" dirty="0" smtClean="0"/>
              <a:t>a screening and discussion</a:t>
            </a:r>
            <a:br>
              <a:rPr lang="en-US" dirty="0" smtClean="0"/>
            </a:br>
            <a:r>
              <a:rPr lang="en-US" dirty="0" smtClean="0"/>
              <a:t>of </a:t>
            </a:r>
            <a:r>
              <a:rPr lang="en-US" i="1" dirty="0" smtClean="0"/>
              <a:t>Resilience</a:t>
            </a:r>
            <a:endParaRPr lang="en-US" i="1" dirty="0"/>
          </a:p>
        </p:txBody>
      </p:sp>
      <p:sp>
        <p:nvSpPr>
          <p:cNvPr id="3" name="Subtitle 2"/>
          <p:cNvSpPr>
            <a:spLocks noGrp="1"/>
          </p:cNvSpPr>
          <p:nvPr>
            <p:ph type="subTitle" idx="1"/>
          </p:nvPr>
        </p:nvSpPr>
        <p:spPr>
          <a:xfrm>
            <a:off x="6002215" y="4759569"/>
            <a:ext cx="4345354" cy="1219199"/>
          </a:xfrm>
        </p:spPr>
        <p:txBody>
          <a:bodyPr>
            <a:normAutofit/>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7222" y="158608"/>
            <a:ext cx="3328137" cy="2170524"/>
          </a:xfrm>
          <a:prstGeom prst="rect">
            <a:avLst/>
          </a:prstGeom>
        </p:spPr>
      </p:pic>
      <p:pic>
        <p:nvPicPr>
          <p:cNvPr id="7" name="Picture 6" descr="Partnership for Resilience"/>
          <p:cNvPicPr/>
          <p:nvPr/>
        </p:nvPicPr>
        <p:blipFill>
          <a:blip r:embed="rId3">
            <a:extLst>
              <a:ext uri="{28A0092B-C50C-407E-A947-70E740481C1C}">
                <a14:useLocalDpi xmlns:a14="http://schemas.microsoft.com/office/drawing/2010/main" val="0"/>
              </a:ext>
            </a:extLst>
          </a:blip>
          <a:srcRect/>
          <a:stretch>
            <a:fillRect/>
          </a:stretch>
        </p:blipFill>
        <p:spPr bwMode="auto">
          <a:xfrm>
            <a:off x="9040483" y="287487"/>
            <a:ext cx="2613803" cy="2110655"/>
          </a:xfrm>
          <a:prstGeom prst="rect">
            <a:avLst/>
          </a:prstGeom>
          <a:noFill/>
          <a:ln>
            <a:noFill/>
          </a:ln>
        </p:spPr>
      </p:pic>
    </p:spTree>
    <p:extLst>
      <p:ext uri="{BB962C8B-B14F-4D97-AF65-F5344CB8AC3E}">
        <p14:creationId xmlns:p14="http://schemas.microsoft.com/office/powerpoint/2010/main" val="1790168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5306" y="1532587"/>
            <a:ext cx="8564451" cy="4250028"/>
          </a:xfrm>
        </p:spPr>
        <p:txBody>
          <a:bodyPr/>
          <a:lstStyle/>
          <a:p>
            <a:pPr algn="ctr"/>
            <a:r>
              <a:rPr lang="en-US" sz="2200" dirty="0" smtClean="0">
                <a:solidFill>
                  <a:schemeClr val="accent2">
                    <a:lumMod val="50000"/>
                  </a:schemeClr>
                </a:solidFill>
              </a:rPr>
              <a:t/>
            </a:r>
            <a:br>
              <a:rPr lang="en-US" sz="2200" dirty="0" smtClean="0">
                <a:solidFill>
                  <a:schemeClr val="accent2">
                    <a:lumMod val="50000"/>
                  </a:schemeClr>
                </a:solidFill>
              </a:rPr>
            </a:br>
            <a:endParaRPr lang="en-US" sz="2200" dirty="0">
              <a:solidFill>
                <a:schemeClr val="tx1"/>
              </a:solidFill>
            </a:endParaRPr>
          </a:p>
        </p:txBody>
      </p:sp>
      <p:sp>
        <p:nvSpPr>
          <p:cNvPr id="6" name="Text Box 7"/>
          <p:cNvSpPr txBox="1">
            <a:spLocks noChangeArrowheads="1"/>
          </p:cNvSpPr>
          <p:nvPr/>
        </p:nvSpPr>
        <p:spPr bwMode="auto">
          <a:xfrm>
            <a:off x="447966" y="2679941"/>
            <a:ext cx="3489955" cy="3385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ctr" eaLnBrk="1" hangingPunct="1">
              <a:spcBef>
                <a:spcPts val="600"/>
              </a:spcBef>
              <a:spcAft>
                <a:spcPts val="600"/>
              </a:spcAft>
            </a:pPr>
            <a:r>
              <a:rPr lang="en-US" altLang="en-US" sz="2400" b="1" dirty="0">
                <a:latin typeface="Calibri" panose="020F0502020204030204" pitchFamily="34" charset="0"/>
              </a:rPr>
              <a:t>Abuse and Neglect</a:t>
            </a:r>
          </a:p>
          <a:p>
            <a:pPr eaLnBrk="1" hangingPunct="1">
              <a:spcBef>
                <a:spcPts val="600"/>
              </a:spcBef>
              <a:spcAft>
                <a:spcPts val="600"/>
              </a:spcAft>
              <a:buFontTx/>
              <a:buAutoNum type="arabicPeriod"/>
            </a:pPr>
            <a:r>
              <a:rPr lang="en-US" altLang="en-US" sz="2400" dirty="0" smtClean="0">
                <a:latin typeface="Calibri" panose="020F0502020204030204" pitchFamily="34" charset="0"/>
              </a:rPr>
              <a:t> Child </a:t>
            </a:r>
            <a:r>
              <a:rPr lang="en-US" altLang="en-US" sz="2400" dirty="0">
                <a:latin typeface="Calibri" panose="020F0502020204030204" pitchFamily="34" charset="0"/>
              </a:rPr>
              <a:t>physical abuse </a:t>
            </a:r>
          </a:p>
          <a:p>
            <a:pPr eaLnBrk="1" hangingPunct="1">
              <a:spcBef>
                <a:spcPts val="600"/>
              </a:spcBef>
              <a:spcAft>
                <a:spcPts val="600"/>
              </a:spcAft>
              <a:buFontTx/>
              <a:buAutoNum type="arabicPeriod"/>
            </a:pPr>
            <a:r>
              <a:rPr lang="en-US" altLang="en-US" sz="2400" dirty="0" smtClean="0">
                <a:latin typeface="Calibri" panose="020F0502020204030204" pitchFamily="34" charset="0"/>
              </a:rPr>
              <a:t> Child </a:t>
            </a:r>
            <a:r>
              <a:rPr lang="en-US" altLang="en-US" sz="2400" dirty="0">
                <a:latin typeface="Calibri" panose="020F0502020204030204" pitchFamily="34" charset="0"/>
              </a:rPr>
              <a:t>sexual abuse</a:t>
            </a:r>
          </a:p>
          <a:p>
            <a:pPr eaLnBrk="1" hangingPunct="1">
              <a:spcBef>
                <a:spcPts val="600"/>
              </a:spcBef>
              <a:spcAft>
                <a:spcPts val="600"/>
              </a:spcAft>
              <a:buFontTx/>
              <a:buAutoNum type="arabicPeriod"/>
            </a:pPr>
            <a:r>
              <a:rPr lang="en-US" altLang="en-US" sz="2400" dirty="0" smtClean="0">
                <a:latin typeface="Calibri" panose="020F0502020204030204" pitchFamily="34" charset="0"/>
              </a:rPr>
              <a:t> Child </a:t>
            </a:r>
            <a:r>
              <a:rPr lang="en-US" altLang="en-US" sz="2400" dirty="0">
                <a:latin typeface="Calibri" panose="020F0502020204030204" pitchFamily="34" charset="0"/>
              </a:rPr>
              <a:t>emotional abuse</a:t>
            </a:r>
          </a:p>
          <a:p>
            <a:pPr eaLnBrk="1" hangingPunct="1">
              <a:spcBef>
                <a:spcPts val="600"/>
              </a:spcBef>
              <a:spcAft>
                <a:spcPts val="600"/>
              </a:spcAft>
              <a:buFontTx/>
              <a:buAutoNum type="arabicPeriod"/>
            </a:pPr>
            <a:r>
              <a:rPr lang="en-US" altLang="en-US" sz="2400" dirty="0" smtClean="0">
                <a:latin typeface="Calibri" panose="020F0502020204030204" pitchFamily="34" charset="0"/>
              </a:rPr>
              <a:t> </a:t>
            </a:r>
            <a:r>
              <a:rPr lang="en-US" altLang="en-US" sz="2400" dirty="0" smtClean="0">
                <a:latin typeface="Calibri" panose="020F0502020204030204" pitchFamily="34" charset="0"/>
              </a:rPr>
              <a:t> Physical Neglect</a:t>
            </a:r>
          </a:p>
          <a:p>
            <a:pPr eaLnBrk="1" hangingPunct="1">
              <a:spcBef>
                <a:spcPts val="600"/>
              </a:spcBef>
              <a:spcAft>
                <a:spcPts val="600"/>
              </a:spcAft>
              <a:buFontTx/>
              <a:buAutoNum type="arabicPeriod"/>
            </a:pPr>
            <a:r>
              <a:rPr lang="en-US" altLang="en-US" sz="2400" dirty="0">
                <a:latin typeface="Calibri" panose="020F0502020204030204" pitchFamily="34" charset="0"/>
              </a:rPr>
              <a:t> </a:t>
            </a:r>
            <a:r>
              <a:rPr lang="en-US" altLang="en-US" sz="2400" dirty="0">
                <a:latin typeface="Calibri" panose="020F0502020204030204" pitchFamily="34" charset="0"/>
              </a:rPr>
              <a:t> </a:t>
            </a:r>
            <a:r>
              <a:rPr lang="en-US" altLang="en-US" sz="2400" dirty="0" smtClean="0">
                <a:latin typeface="Calibri" panose="020F0502020204030204" pitchFamily="34" charset="0"/>
              </a:rPr>
              <a:t>Emotional Neglect</a:t>
            </a:r>
            <a:endParaRPr lang="en-US" altLang="en-US" sz="2400" dirty="0">
              <a:latin typeface="Calibri" panose="020F0502020204030204" pitchFamily="34" charset="0"/>
            </a:endParaRPr>
          </a:p>
          <a:p>
            <a:pPr eaLnBrk="1" hangingPunct="1">
              <a:spcBef>
                <a:spcPct val="25000"/>
              </a:spcBef>
            </a:pPr>
            <a:endParaRPr lang="en-US" altLang="en-US" sz="1200" b="1" dirty="0">
              <a:latin typeface="Calibri" panose="020F0502020204030204" pitchFamily="34" charset="0"/>
            </a:endParaRPr>
          </a:p>
        </p:txBody>
      </p:sp>
      <p:sp>
        <p:nvSpPr>
          <p:cNvPr id="7" name="TextBox 6"/>
          <p:cNvSpPr txBox="1"/>
          <p:nvPr/>
        </p:nvSpPr>
        <p:spPr>
          <a:xfrm>
            <a:off x="4546122" y="2479903"/>
            <a:ext cx="7315810" cy="3801041"/>
          </a:xfrm>
          <a:prstGeom prst="rect">
            <a:avLst/>
          </a:prstGeom>
          <a:noFill/>
        </p:spPr>
        <p:txBody>
          <a:bodyPr wrap="square" rtlCol="0">
            <a:spAutoFit/>
          </a:bodyPr>
          <a:lstStyle/>
          <a:p>
            <a:pPr algn="ctr">
              <a:spcBef>
                <a:spcPts val="600"/>
              </a:spcBef>
              <a:spcAft>
                <a:spcPts val="600"/>
              </a:spcAft>
            </a:pPr>
            <a:r>
              <a:rPr lang="en-US" altLang="en-US" sz="2400" b="1" dirty="0">
                <a:latin typeface="Calibri" panose="020F0502020204030204" pitchFamily="34" charset="0"/>
              </a:rPr>
              <a:t>Indicators of Family </a:t>
            </a:r>
            <a:r>
              <a:rPr lang="en-US" altLang="en-US" sz="2400" b="1" dirty="0" smtClean="0">
                <a:latin typeface="Calibri" panose="020F0502020204030204" pitchFamily="34" charset="0"/>
              </a:rPr>
              <a:t>Dysfunction</a:t>
            </a:r>
          </a:p>
          <a:p>
            <a:pPr>
              <a:spcBef>
                <a:spcPts val="600"/>
              </a:spcBef>
              <a:spcAft>
                <a:spcPts val="600"/>
              </a:spcAft>
            </a:pPr>
            <a:r>
              <a:rPr lang="en-US" altLang="en-US" sz="2400" dirty="0" smtClean="0">
                <a:latin typeface="Calibri" panose="020F0502020204030204" pitchFamily="34" charset="0"/>
              </a:rPr>
              <a:t>6.   Mentally ill, depressed or suicidal person in the home</a:t>
            </a:r>
          </a:p>
          <a:p>
            <a:pPr>
              <a:spcBef>
                <a:spcPts val="600"/>
              </a:spcBef>
              <a:spcAft>
                <a:spcPts val="600"/>
              </a:spcAft>
            </a:pPr>
            <a:r>
              <a:rPr lang="en-US" altLang="en-US" sz="2400" dirty="0" smtClean="0">
                <a:latin typeface="Calibri" panose="020F0502020204030204" pitchFamily="34" charset="0"/>
              </a:rPr>
              <a:t>7.   Drug </a:t>
            </a:r>
            <a:r>
              <a:rPr lang="en-US" altLang="en-US" sz="2400" dirty="0">
                <a:latin typeface="Calibri" panose="020F0502020204030204" pitchFamily="34" charset="0"/>
              </a:rPr>
              <a:t>addicted or alcoholic family member</a:t>
            </a:r>
          </a:p>
          <a:p>
            <a:pPr>
              <a:spcBef>
                <a:spcPts val="600"/>
              </a:spcBef>
              <a:spcAft>
                <a:spcPts val="600"/>
              </a:spcAft>
            </a:pPr>
            <a:r>
              <a:rPr lang="en-US" altLang="en-US" sz="2400" dirty="0" smtClean="0">
                <a:latin typeface="Calibri" panose="020F0502020204030204" pitchFamily="34" charset="0"/>
              </a:rPr>
              <a:t> </a:t>
            </a:r>
            <a:r>
              <a:rPr lang="en-US" altLang="en-US" sz="2400" dirty="0" smtClean="0">
                <a:latin typeface="Calibri" panose="020F0502020204030204" pitchFamily="34" charset="0"/>
              </a:rPr>
              <a:t>8.  Witnessing </a:t>
            </a:r>
            <a:r>
              <a:rPr lang="en-US" altLang="en-US" sz="2400" dirty="0">
                <a:latin typeface="Calibri" panose="020F0502020204030204" pitchFamily="34" charset="0"/>
              </a:rPr>
              <a:t>domestic violence against the mother</a:t>
            </a:r>
          </a:p>
          <a:p>
            <a:pPr>
              <a:spcBef>
                <a:spcPts val="600"/>
              </a:spcBef>
              <a:spcAft>
                <a:spcPts val="600"/>
              </a:spcAft>
            </a:pPr>
            <a:r>
              <a:rPr lang="en-US" altLang="en-US" sz="2400" dirty="0" smtClean="0">
                <a:latin typeface="Calibri" panose="020F0502020204030204" pitchFamily="34" charset="0"/>
              </a:rPr>
              <a:t> </a:t>
            </a:r>
            <a:r>
              <a:rPr lang="en-US" altLang="en-US" sz="2400" dirty="0" smtClean="0">
                <a:latin typeface="Calibri" panose="020F0502020204030204" pitchFamily="34" charset="0"/>
              </a:rPr>
              <a:t>9.  Parental </a:t>
            </a:r>
            <a:r>
              <a:rPr lang="en-US" altLang="en-US" sz="2400" dirty="0">
                <a:latin typeface="Calibri" panose="020F0502020204030204" pitchFamily="34" charset="0"/>
              </a:rPr>
              <a:t>discord – indicated by divorce, separation, abandonment</a:t>
            </a:r>
          </a:p>
          <a:p>
            <a:pPr>
              <a:spcBef>
                <a:spcPts val="600"/>
              </a:spcBef>
              <a:spcAft>
                <a:spcPts val="600"/>
              </a:spcAft>
            </a:pPr>
            <a:r>
              <a:rPr lang="en-US" altLang="en-US" sz="2400" dirty="0" smtClean="0">
                <a:latin typeface="Calibri" panose="020F0502020204030204" pitchFamily="34" charset="0"/>
              </a:rPr>
              <a:t> </a:t>
            </a:r>
            <a:r>
              <a:rPr lang="en-US" altLang="en-US" sz="2400" dirty="0" smtClean="0">
                <a:latin typeface="Calibri" panose="020F0502020204030204" pitchFamily="34" charset="0"/>
              </a:rPr>
              <a:t>10. Incarceration </a:t>
            </a:r>
            <a:r>
              <a:rPr lang="en-US" altLang="en-US" sz="2400" dirty="0">
                <a:latin typeface="Calibri" panose="020F0502020204030204" pitchFamily="34" charset="0"/>
              </a:rPr>
              <a:t>of any family member</a:t>
            </a:r>
          </a:p>
          <a:p>
            <a:endParaRPr lang="en-US" dirty="0"/>
          </a:p>
        </p:txBody>
      </p:sp>
      <p:sp>
        <p:nvSpPr>
          <p:cNvPr id="8" name="Rectangle 7"/>
          <p:cNvSpPr/>
          <p:nvPr/>
        </p:nvSpPr>
        <p:spPr>
          <a:xfrm>
            <a:off x="529086" y="151687"/>
            <a:ext cx="10909539" cy="1569660"/>
          </a:xfrm>
          <a:prstGeom prst="rect">
            <a:avLst/>
          </a:prstGeom>
        </p:spPr>
        <p:txBody>
          <a:bodyPr wrap="square">
            <a:spAutoFit/>
          </a:bodyPr>
          <a:lstStyle/>
          <a:p>
            <a:r>
              <a:rPr lang="en-US" sz="2400" dirty="0"/>
              <a:t>“If [people] already know that these [ACEs] are common, they are more likely to be relieved, I think, than frightened...they don’t feel alone anymore. That ‘I’m not the only one that experienced these kinds of things.’” </a:t>
            </a:r>
            <a:endParaRPr lang="en-US" sz="2400" dirty="0" smtClean="0"/>
          </a:p>
          <a:p>
            <a:r>
              <a:rPr lang="en-US" sz="2400" dirty="0" smtClean="0">
                <a:solidFill>
                  <a:schemeClr val="accent1">
                    <a:lumMod val="75000"/>
                  </a:schemeClr>
                </a:solidFill>
              </a:rPr>
              <a:t>- </a:t>
            </a:r>
            <a:r>
              <a:rPr lang="en-US" sz="2400" dirty="0">
                <a:solidFill>
                  <a:schemeClr val="accent1">
                    <a:lumMod val="75000"/>
                  </a:schemeClr>
                </a:solidFill>
              </a:rPr>
              <a:t>Dr. Robert </a:t>
            </a:r>
            <a:r>
              <a:rPr lang="en-US" sz="2400" dirty="0" err="1">
                <a:solidFill>
                  <a:schemeClr val="accent1">
                    <a:lumMod val="75000"/>
                  </a:schemeClr>
                </a:solidFill>
              </a:rPr>
              <a:t>Anda</a:t>
            </a:r>
            <a:r>
              <a:rPr lang="en-US" sz="2400" dirty="0">
                <a:solidFill>
                  <a:schemeClr val="accent1">
                    <a:lumMod val="75000"/>
                  </a:schemeClr>
                </a:solidFill>
              </a:rPr>
              <a:t>, Centers for Disease Control and Prevention </a:t>
            </a:r>
          </a:p>
        </p:txBody>
      </p:sp>
    </p:spTree>
    <p:extLst>
      <p:ext uri="{BB962C8B-B14F-4D97-AF65-F5344CB8AC3E}">
        <p14:creationId xmlns:p14="http://schemas.microsoft.com/office/powerpoint/2010/main" val="1477268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3691" y="2618006"/>
            <a:ext cx="7729268" cy="2261113"/>
          </a:xfrm>
        </p:spPr>
        <p:txBody>
          <a:bodyPr>
            <a:normAutofit/>
          </a:bodyPr>
          <a:lstStyle/>
          <a:p>
            <a:pPr algn="ctr"/>
            <a:r>
              <a:rPr lang="en-US" dirty="0" smtClean="0"/>
              <a:t/>
            </a:r>
            <a:br>
              <a:rPr lang="en-US" dirty="0" smtClean="0"/>
            </a:br>
            <a:endParaRPr lang="en-US" i="1" dirty="0"/>
          </a:p>
        </p:txBody>
      </p:sp>
      <p:sp>
        <p:nvSpPr>
          <p:cNvPr id="3" name="Subtitle 2"/>
          <p:cNvSpPr>
            <a:spLocks noGrp="1"/>
          </p:cNvSpPr>
          <p:nvPr>
            <p:ph type="subTitle" idx="1"/>
          </p:nvPr>
        </p:nvSpPr>
        <p:spPr>
          <a:xfrm>
            <a:off x="4511616" y="908756"/>
            <a:ext cx="6668218" cy="1219199"/>
          </a:xfrm>
        </p:spPr>
        <p:txBody>
          <a:bodyPr>
            <a:normAutofit/>
          </a:bodyPr>
          <a:lstStyle/>
          <a:p>
            <a:r>
              <a:rPr lang="en-US" sz="3600" dirty="0" smtClean="0"/>
              <a:t>www.Partnership4Resilience.org</a:t>
            </a:r>
            <a:endParaRPr lang="en-US" sz="3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3330" y="4014616"/>
            <a:ext cx="3328137" cy="2170524"/>
          </a:xfrm>
          <a:prstGeom prst="rect">
            <a:avLst/>
          </a:prstGeom>
        </p:spPr>
      </p:pic>
      <p:pic>
        <p:nvPicPr>
          <p:cNvPr id="7" name="Picture 6" descr="Partnership for Resilience"/>
          <p:cNvPicPr/>
          <p:nvPr/>
        </p:nvPicPr>
        <p:blipFill>
          <a:blip r:embed="rId3">
            <a:extLst>
              <a:ext uri="{28A0092B-C50C-407E-A947-70E740481C1C}">
                <a14:useLocalDpi xmlns:a14="http://schemas.microsoft.com/office/drawing/2010/main" val="0"/>
              </a:ext>
            </a:extLst>
          </a:blip>
          <a:srcRect/>
          <a:stretch>
            <a:fillRect/>
          </a:stretch>
        </p:blipFill>
        <p:spPr bwMode="auto">
          <a:xfrm>
            <a:off x="750498" y="463029"/>
            <a:ext cx="2613803" cy="2110655"/>
          </a:xfrm>
          <a:prstGeom prst="rect">
            <a:avLst/>
          </a:prstGeom>
          <a:noFill/>
          <a:ln>
            <a:noFill/>
          </a:ln>
        </p:spPr>
      </p:pic>
      <p:sp>
        <p:nvSpPr>
          <p:cNvPr id="5" name="TextBox 4"/>
          <p:cNvSpPr txBox="1"/>
          <p:nvPr/>
        </p:nvSpPr>
        <p:spPr>
          <a:xfrm>
            <a:off x="4986068" y="4753155"/>
            <a:ext cx="6418053" cy="646331"/>
          </a:xfrm>
          <a:prstGeom prst="rect">
            <a:avLst/>
          </a:prstGeom>
          <a:noFill/>
        </p:spPr>
        <p:txBody>
          <a:bodyPr wrap="square" rtlCol="0">
            <a:spAutoFit/>
          </a:bodyPr>
          <a:lstStyle/>
          <a:p>
            <a:r>
              <a:rPr lang="en-US" dirty="0" smtClean="0"/>
              <a:t>IEA Connect  -  1-8444-432-1800</a:t>
            </a:r>
          </a:p>
          <a:p>
            <a:r>
              <a:rPr lang="en-US" dirty="0" smtClean="0"/>
              <a:t>Email: </a:t>
            </a:r>
            <a:endParaRPr lang="en-US" dirty="0"/>
          </a:p>
        </p:txBody>
      </p:sp>
    </p:spTree>
    <p:extLst>
      <p:ext uri="{BB962C8B-B14F-4D97-AF65-F5344CB8AC3E}">
        <p14:creationId xmlns:p14="http://schemas.microsoft.com/office/powerpoint/2010/main" val="2749013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77333" y="1930401"/>
            <a:ext cx="9638643" cy="4110962"/>
          </a:xfrm>
        </p:spPr>
        <p:txBody>
          <a:bodyPr>
            <a:noAutofit/>
          </a:bodyPr>
          <a:lstStyle/>
          <a:p>
            <a:pPr>
              <a:spcBef>
                <a:spcPts val="1200"/>
              </a:spcBef>
              <a:spcAft>
                <a:spcPts val="1200"/>
              </a:spcAft>
            </a:pPr>
            <a:endParaRPr lang="en-US" sz="2400" dirty="0"/>
          </a:p>
        </p:txBody>
      </p:sp>
    </p:spTree>
    <p:extLst>
      <p:ext uri="{BB962C8B-B14F-4D97-AF65-F5344CB8AC3E}">
        <p14:creationId xmlns:p14="http://schemas.microsoft.com/office/powerpoint/2010/main" val="602383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35338" y="77638"/>
            <a:ext cx="12121324" cy="6702723"/>
          </a:xfrm>
          <a:prstGeom prst="rect">
            <a:avLst/>
          </a:prstGeom>
        </p:spPr>
      </p:pic>
    </p:spTree>
    <p:extLst>
      <p:ext uri="{BB962C8B-B14F-4D97-AF65-F5344CB8AC3E}">
        <p14:creationId xmlns:p14="http://schemas.microsoft.com/office/powerpoint/2010/main" val="4218364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5306" y="1416676"/>
            <a:ext cx="8564451" cy="4932609"/>
          </a:xfrm>
        </p:spPr>
        <p:txBody>
          <a:bodyPr/>
          <a:lstStyle/>
          <a:p>
            <a:pPr algn="ctr"/>
            <a:r>
              <a:rPr lang="en-US" sz="2400" dirty="0" smtClean="0">
                <a:solidFill>
                  <a:schemeClr val="accent2">
                    <a:lumMod val="50000"/>
                  </a:schemeClr>
                </a:solidFill>
              </a:rPr>
              <a:t>ICAAP mission:</a:t>
            </a:r>
            <a:br>
              <a:rPr lang="en-US" sz="2400" dirty="0" smtClean="0">
                <a:solidFill>
                  <a:schemeClr val="accent2">
                    <a:lumMod val="50000"/>
                  </a:schemeClr>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To promote the right of all children to live happy, safe, and healthy lives, to ensure children receive quality medical care from pediatricians (the most qualified physicians to deliver this care), and to assess and serve the needs of its membership.</a:t>
            </a:r>
            <a:br>
              <a:rPr lang="en-US" sz="2400" dirty="0" smtClean="0">
                <a:solidFill>
                  <a:schemeClr val="tx1"/>
                </a:solidFill>
              </a:rPr>
            </a:br>
            <a:r>
              <a:rPr lang="en-US" sz="2400" dirty="0">
                <a:solidFill>
                  <a:schemeClr val="tx1"/>
                </a:solidFill>
              </a:rPr>
              <a:t/>
            </a:r>
            <a:br>
              <a:rPr lang="en-US" sz="2400" dirty="0">
                <a:solidFill>
                  <a:schemeClr val="tx1"/>
                </a:solidFill>
              </a:rPr>
            </a:br>
            <a:r>
              <a:rPr lang="en-US" sz="2400" dirty="0" smtClean="0">
                <a:solidFill>
                  <a:schemeClr val="accent2">
                    <a:lumMod val="50000"/>
                  </a:schemeClr>
                </a:solidFill>
              </a:rPr>
              <a:t>IEA mission:</a:t>
            </a:r>
            <a:br>
              <a:rPr lang="en-US" sz="2400" dirty="0" smtClean="0">
                <a:solidFill>
                  <a:schemeClr val="accent2">
                    <a:lumMod val="50000"/>
                  </a:schemeClr>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To effect excellence and equity in public education and to be the advocacy organization for all public education employees.</a:t>
            </a:r>
            <a:endParaRPr lang="en-US" sz="2400"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526" y="309797"/>
            <a:ext cx="4800600" cy="84772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32986" y="193183"/>
            <a:ext cx="2850202" cy="1906073"/>
          </a:xfrm>
          <a:prstGeom prst="rect">
            <a:avLst/>
          </a:prstGeom>
        </p:spPr>
      </p:pic>
    </p:spTree>
    <p:extLst>
      <p:ext uri="{BB962C8B-B14F-4D97-AF65-F5344CB8AC3E}">
        <p14:creationId xmlns:p14="http://schemas.microsoft.com/office/powerpoint/2010/main" val="2991187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Panelists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49896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8180"/>
            <a:ext cx="10515600" cy="1325563"/>
          </a:xfrm>
        </p:spPr>
        <p:txBody>
          <a:bodyPr/>
          <a:lstStyle/>
          <a:p>
            <a:pPr algn="ctr"/>
            <a:r>
              <a:rPr lang="en-US" dirty="0" smtClean="0">
                <a:solidFill>
                  <a:schemeClr val="accent1">
                    <a:lumMod val="75000"/>
                  </a:schemeClr>
                </a:solidFill>
              </a:rPr>
              <a:t>Resilience is</a:t>
            </a:r>
            <a:endParaRPr lang="en-US" dirty="0">
              <a:solidFill>
                <a:schemeClr val="accent1">
                  <a:lumMod val="75000"/>
                </a:schemeClr>
              </a:solidFill>
            </a:endParaRPr>
          </a:p>
        </p:txBody>
      </p:sp>
      <p:sp>
        <p:nvSpPr>
          <p:cNvPr id="3" name="Content Placeholder 2"/>
          <p:cNvSpPr>
            <a:spLocks noGrp="1"/>
          </p:cNvSpPr>
          <p:nvPr>
            <p:ph idx="1"/>
          </p:nvPr>
        </p:nvSpPr>
        <p:spPr>
          <a:xfrm>
            <a:off x="448574" y="1483743"/>
            <a:ext cx="10905226" cy="4693220"/>
          </a:xfrm>
        </p:spPr>
        <p:txBody>
          <a:bodyPr/>
          <a:lstStyle/>
          <a:p>
            <a:pPr lvl="1"/>
            <a:r>
              <a:rPr lang="en-US" sz="2800" dirty="0" smtClean="0"/>
              <a:t>the </a:t>
            </a:r>
            <a:r>
              <a:rPr lang="en-US" sz="2800" dirty="0"/>
              <a:t>ability to thrive, adapt and cope </a:t>
            </a:r>
            <a:r>
              <a:rPr lang="en-US" sz="2800" dirty="0" smtClean="0"/>
              <a:t>despite stress,</a:t>
            </a:r>
          </a:p>
          <a:p>
            <a:pPr lvl="1"/>
            <a:r>
              <a:rPr lang="en-US" sz="2800" dirty="0" smtClean="0"/>
              <a:t>a </a:t>
            </a:r>
            <a:r>
              <a:rPr lang="en-US" sz="2800" dirty="0"/>
              <a:t>natural counter-weight to </a:t>
            </a:r>
            <a:r>
              <a:rPr lang="en-US" sz="2800" dirty="0" smtClean="0"/>
              <a:t>ACEs,</a:t>
            </a:r>
          </a:p>
          <a:p>
            <a:pPr lvl="1"/>
            <a:r>
              <a:rPr lang="en-US" sz="2800" dirty="0"/>
              <a:t>n</a:t>
            </a:r>
            <a:r>
              <a:rPr lang="en-US" sz="2800" dirty="0" smtClean="0"/>
              <a:t>ot </a:t>
            </a:r>
            <a:r>
              <a:rPr lang="en-US" sz="2800" dirty="0"/>
              <a:t>an innate characteristic, </a:t>
            </a:r>
            <a:endParaRPr lang="en-US" sz="2800" dirty="0" smtClean="0"/>
          </a:p>
          <a:p>
            <a:pPr lvl="1"/>
            <a:r>
              <a:rPr lang="en-US" sz="2800" dirty="0" smtClean="0"/>
              <a:t>a </a:t>
            </a:r>
            <a:r>
              <a:rPr lang="en-US" sz="2800" dirty="0"/>
              <a:t>skill that can be taught, learned and </a:t>
            </a:r>
            <a:r>
              <a:rPr lang="en-US" sz="2800" dirty="0" smtClean="0"/>
              <a:t>practiced. </a:t>
            </a:r>
          </a:p>
          <a:p>
            <a:pPr marL="0" indent="0">
              <a:buNone/>
            </a:pPr>
            <a:endParaRPr lang="en-US" dirty="0" smtClean="0"/>
          </a:p>
          <a:p>
            <a:pPr marL="0" indent="0">
              <a:buNone/>
            </a:pPr>
            <a:r>
              <a:rPr lang="en-US" dirty="0" smtClean="0"/>
              <a:t>The more resilient, the more likely able to deal with negative situations in a healthy way.</a:t>
            </a:r>
          </a:p>
          <a:p>
            <a:pPr marL="0" indent="0">
              <a:buNone/>
            </a:pPr>
            <a:r>
              <a:rPr lang="en-US" dirty="0" smtClean="0"/>
              <a:t>Everybody </a:t>
            </a:r>
            <a:r>
              <a:rPr lang="en-US" dirty="0"/>
              <a:t>has the ability to become resilient when surrounded by the right environments and </a:t>
            </a:r>
            <a:r>
              <a:rPr lang="en-US" dirty="0" smtClean="0"/>
              <a:t>people.</a:t>
            </a:r>
          </a:p>
          <a:p>
            <a:pPr marL="0" indent="0" algn="r">
              <a:buNone/>
            </a:pPr>
            <a:r>
              <a:rPr lang="en-US" dirty="0" smtClean="0">
                <a:solidFill>
                  <a:schemeClr val="accent1">
                    <a:lumMod val="75000"/>
                  </a:schemeClr>
                </a:solidFill>
              </a:rPr>
              <a:t>Prevent Child Abuse America</a:t>
            </a:r>
            <a:endParaRPr lang="en-US" dirty="0">
              <a:solidFill>
                <a:schemeClr val="accent1">
                  <a:lumMod val="75000"/>
                </a:schemeClr>
              </a:solidFill>
            </a:endParaRPr>
          </a:p>
        </p:txBody>
      </p:sp>
    </p:spTree>
    <p:extLst>
      <p:ext uri="{BB962C8B-B14F-4D97-AF65-F5344CB8AC3E}">
        <p14:creationId xmlns:p14="http://schemas.microsoft.com/office/powerpoint/2010/main" val="2654296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5306" y="1532587"/>
            <a:ext cx="8564451" cy="4250028"/>
          </a:xfrm>
        </p:spPr>
        <p:txBody>
          <a:bodyPr/>
          <a:lstStyle/>
          <a:p>
            <a:pPr algn="ctr"/>
            <a:r>
              <a:rPr lang="en-US" sz="2200" dirty="0" smtClean="0">
                <a:solidFill>
                  <a:schemeClr val="accent2">
                    <a:lumMod val="50000"/>
                  </a:schemeClr>
                </a:solidFill>
              </a:rPr>
              <a:t/>
            </a:r>
            <a:br>
              <a:rPr lang="en-US" sz="2200" dirty="0" smtClean="0">
                <a:solidFill>
                  <a:schemeClr val="accent2">
                    <a:lumMod val="50000"/>
                  </a:schemeClr>
                </a:solidFill>
              </a:rPr>
            </a:br>
            <a:endParaRPr lang="en-US" sz="2200"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526" y="309797"/>
            <a:ext cx="4800600" cy="84772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72910" y="193183"/>
            <a:ext cx="2510278" cy="1678749"/>
          </a:xfrm>
          <a:prstGeom prst="rect">
            <a:avLst/>
          </a:prstGeom>
        </p:spPr>
      </p:pic>
      <p:sp>
        <p:nvSpPr>
          <p:cNvPr id="3" name="TextBox 2"/>
          <p:cNvSpPr txBox="1"/>
          <p:nvPr/>
        </p:nvSpPr>
        <p:spPr>
          <a:xfrm>
            <a:off x="1339403" y="2717442"/>
            <a:ext cx="9210703" cy="3046988"/>
          </a:xfrm>
          <a:prstGeom prst="rect">
            <a:avLst/>
          </a:prstGeom>
          <a:noFill/>
        </p:spPr>
        <p:txBody>
          <a:bodyPr wrap="square" rtlCol="0">
            <a:spAutoFit/>
          </a:bodyPr>
          <a:lstStyle/>
          <a:p>
            <a:pPr algn="ctr"/>
            <a:r>
              <a:rPr lang="en-US" sz="3600" dirty="0" smtClean="0">
                <a:solidFill>
                  <a:schemeClr val="accent1"/>
                </a:solidFill>
              </a:rPr>
              <a:t>AAP definition of toxic stress:</a:t>
            </a:r>
          </a:p>
          <a:p>
            <a:endParaRPr lang="en-US" sz="2800" dirty="0" smtClean="0"/>
          </a:p>
          <a:p>
            <a:pPr algn="just"/>
            <a:r>
              <a:rPr lang="en-US" sz="3200" dirty="0" smtClean="0"/>
              <a:t>When a person experiences strong, frequent, or prolonged activation of the body’s stress response systems </a:t>
            </a:r>
            <a:r>
              <a:rPr lang="en-US" sz="3200" b="1" dirty="0" smtClean="0"/>
              <a:t>in the absence of the buffering protection of a supportive, adult relationship</a:t>
            </a:r>
            <a:r>
              <a:rPr lang="en-US" sz="3200" dirty="0" smtClean="0"/>
              <a:t>.</a:t>
            </a:r>
            <a:endParaRPr lang="en-US" sz="3200" dirty="0"/>
          </a:p>
        </p:txBody>
      </p:sp>
    </p:spTree>
    <p:extLst>
      <p:ext uri="{BB962C8B-B14F-4D97-AF65-F5344CB8AC3E}">
        <p14:creationId xmlns:p14="http://schemas.microsoft.com/office/powerpoint/2010/main" val="1467858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Cynthia </a:t>
            </a:r>
            <a:r>
              <a:rPr lang="en-US" dirty="0" err="1" smtClean="0">
                <a:solidFill>
                  <a:schemeClr val="accent1">
                    <a:lumMod val="75000"/>
                  </a:schemeClr>
                </a:solidFill>
              </a:rPr>
              <a:t>Manfold</a:t>
            </a:r>
            <a:r>
              <a:rPr lang="en-US" dirty="0" smtClean="0">
                <a:solidFill>
                  <a:schemeClr val="accent1">
                    <a:lumMod val="75000"/>
                  </a:schemeClr>
                </a:solidFill>
              </a:rPr>
              <a:t>, Kindergarten Teacher</a:t>
            </a:r>
            <a:endParaRPr lang="en-US" dirty="0">
              <a:solidFill>
                <a:schemeClr val="accent1">
                  <a:lumMod val="75000"/>
                </a:schemeClr>
              </a:solidFill>
            </a:endParaRPr>
          </a:p>
        </p:txBody>
      </p:sp>
      <p:sp>
        <p:nvSpPr>
          <p:cNvPr id="3" name="Content Placeholder 2"/>
          <p:cNvSpPr>
            <a:spLocks noGrp="1"/>
          </p:cNvSpPr>
          <p:nvPr>
            <p:ph idx="1"/>
          </p:nvPr>
        </p:nvSpPr>
        <p:spPr>
          <a:xfrm>
            <a:off x="838200" y="1825625"/>
            <a:ext cx="9280585" cy="4351338"/>
          </a:xfrm>
        </p:spPr>
        <p:txBody>
          <a:bodyPr>
            <a:normAutofit fontScale="92500"/>
          </a:bodyPr>
          <a:lstStyle/>
          <a:p>
            <a:pPr marL="0" indent="0">
              <a:lnSpc>
                <a:spcPct val="130000"/>
              </a:lnSpc>
              <a:spcAft>
                <a:spcPts val="1200"/>
              </a:spcAft>
              <a:buNone/>
            </a:pPr>
            <a:r>
              <a:rPr lang="en-US" sz="4000" dirty="0" smtClean="0"/>
              <a:t>“The </a:t>
            </a:r>
            <a:r>
              <a:rPr lang="en-US" sz="4000" dirty="0"/>
              <a:t>sad thing is a lot of our students think that what they are going through is normal, this is their normal. If no one has given them anything to think otherwise, I think that is where the cycle just keeps going and going.”</a:t>
            </a:r>
          </a:p>
          <a:p>
            <a:endParaRPr lang="en-US" dirty="0"/>
          </a:p>
        </p:txBody>
      </p:sp>
    </p:spTree>
    <p:extLst>
      <p:ext uri="{BB962C8B-B14F-4D97-AF65-F5344CB8AC3E}">
        <p14:creationId xmlns:p14="http://schemas.microsoft.com/office/powerpoint/2010/main" val="3299557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 Jack </a:t>
            </a:r>
            <a:r>
              <a:rPr lang="en-US" dirty="0" err="1" smtClean="0"/>
              <a:t>Shonkoff</a:t>
            </a:r>
            <a:r>
              <a:rPr lang="en-US" dirty="0" smtClean="0"/>
              <a:t>, Harvard University</a:t>
            </a:r>
            <a:endParaRPr lang="en-US" dirty="0"/>
          </a:p>
        </p:txBody>
      </p:sp>
      <p:sp>
        <p:nvSpPr>
          <p:cNvPr id="3" name="Content Placeholder 2"/>
          <p:cNvSpPr>
            <a:spLocks noGrp="1"/>
          </p:cNvSpPr>
          <p:nvPr>
            <p:ph idx="1"/>
          </p:nvPr>
        </p:nvSpPr>
        <p:spPr/>
        <p:txBody>
          <a:bodyPr/>
          <a:lstStyle/>
          <a:p>
            <a:endParaRPr lang="en-US" dirty="0" smtClean="0"/>
          </a:p>
          <a:p>
            <a:r>
              <a:rPr lang="en-US" sz="3600" dirty="0" smtClean="0"/>
              <a:t>“We need to do more than give parents information and advice: we need to build their capabilities.” </a:t>
            </a:r>
          </a:p>
          <a:p>
            <a:endParaRPr lang="en-US" sz="3600" dirty="0"/>
          </a:p>
          <a:p>
            <a:r>
              <a:rPr lang="en-US" sz="3600" dirty="0" smtClean="0"/>
              <a:t>“Scientific research points to the presence of a stable, caring adult in a child’s life as the key to building the skills of resilience.” </a:t>
            </a:r>
            <a:endParaRPr lang="en-US" sz="3600" dirty="0"/>
          </a:p>
        </p:txBody>
      </p:sp>
    </p:spTree>
    <p:extLst>
      <p:ext uri="{BB962C8B-B14F-4D97-AF65-F5344CB8AC3E}">
        <p14:creationId xmlns:p14="http://schemas.microsoft.com/office/powerpoint/2010/main" val="2452395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9125" y="491706"/>
            <a:ext cx="10144664" cy="4893647"/>
          </a:xfrm>
          <a:prstGeom prst="rect">
            <a:avLst/>
          </a:prstGeom>
        </p:spPr>
        <p:txBody>
          <a:bodyPr wrap="square">
            <a:spAutoFit/>
          </a:bodyPr>
          <a:lstStyle/>
          <a:p>
            <a:r>
              <a:rPr lang="en-US" sz="3600" dirty="0"/>
              <a:t>“Exposure to early adversity and trauma literally affects the structure and function of children’s developing brains.” </a:t>
            </a:r>
            <a:endParaRPr lang="en-US" sz="3600" dirty="0" smtClean="0"/>
          </a:p>
          <a:p>
            <a:pPr algn="r"/>
            <a:r>
              <a:rPr lang="en-US" sz="3200" dirty="0" smtClean="0">
                <a:solidFill>
                  <a:schemeClr val="accent1">
                    <a:lumMod val="75000"/>
                  </a:schemeClr>
                </a:solidFill>
              </a:rPr>
              <a:t>Dr</a:t>
            </a:r>
            <a:r>
              <a:rPr lang="en-US" sz="3200" dirty="0">
                <a:solidFill>
                  <a:schemeClr val="accent1">
                    <a:lumMod val="75000"/>
                  </a:schemeClr>
                </a:solidFill>
              </a:rPr>
              <a:t>. Nadine Burke Harris, Center for Youth </a:t>
            </a:r>
            <a:r>
              <a:rPr lang="en-US" sz="3200" dirty="0" smtClean="0">
                <a:solidFill>
                  <a:schemeClr val="accent1">
                    <a:lumMod val="75000"/>
                  </a:schemeClr>
                </a:solidFill>
              </a:rPr>
              <a:t>Wellness</a:t>
            </a:r>
          </a:p>
          <a:p>
            <a:endParaRPr lang="en-US" sz="3200" dirty="0"/>
          </a:p>
          <a:p>
            <a:r>
              <a:rPr lang="en-US" sz="3600" dirty="0"/>
              <a:t>“If all day long you feel like a truck is coming at you, day after day after day, that’s going to take a toll on the body</a:t>
            </a:r>
            <a:r>
              <a:rPr lang="en-US" sz="3600" dirty="0" smtClean="0"/>
              <a:t>.”</a:t>
            </a:r>
          </a:p>
          <a:p>
            <a:pPr algn="r"/>
            <a:r>
              <a:rPr lang="en-US" sz="3200" dirty="0" smtClean="0"/>
              <a:t> </a:t>
            </a:r>
            <a:r>
              <a:rPr lang="en-US" sz="3200" dirty="0">
                <a:solidFill>
                  <a:schemeClr val="accent1">
                    <a:lumMod val="75000"/>
                  </a:schemeClr>
                </a:solidFill>
              </a:rPr>
              <a:t>Dr. Victor Carrion, Stanford University </a:t>
            </a:r>
          </a:p>
        </p:txBody>
      </p:sp>
    </p:spTree>
    <p:extLst>
      <p:ext uri="{BB962C8B-B14F-4D97-AF65-F5344CB8AC3E}">
        <p14:creationId xmlns:p14="http://schemas.microsoft.com/office/powerpoint/2010/main" val="28835884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81B34C7FC870C45991CE03284EA84CF" ma:contentTypeVersion="22" ma:contentTypeDescription="Create a new document." ma:contentTypeScope="" ma:versionID="901af5723ec38d810d59f4e3e856230a">
  <xsd:schema xmlns:xsd="http://www.w3.org/2001/XMLSchema" xmlns:xs="http://www.w3.org/2001/XMLSchema" xmlns:p="http://schemas.microsoft.com/office/2006/metadata/properties" xmlns:ns1="http://schemas.microsoft.com/sharepoint/v3" xmlns:ns2="c8dce3bf-aab7-46ea-86a0-4846b14ceffa" xmlns:ns3="2b76f294-25d0-4327-a2dc-d54df3b9b07a" xmlns:ns4="http://schemas.microsoft.com/sharepoint/v4" targetNamespace="http://schemas.microsoft.com/office/2006/metadata/properties" ma:root="true" ma:fieldsID="3405d64459b2c5fc9198b3631cc48695" ns1:_="" ns2:_="" ns3:_="" ns4:_="">
    <xsd:import namespace="http://schemas.microsoft.com/sharepoint/v3"/>
    <xsd:import namespace="c8dce3bf-aab7-46ea-86a0-4846b14ceffa"/>
    <xsd:import namespace="2b76f294-25d0-4327-a2dc-d54df3b9b07a"/>
    <xsd:import namespace="http://schemas.microsoft.com/sharepoint/v4"/>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element ref="ns2:TaxKeywordTaxHTField" minOccurs="0"/>
                <xsd:element ref="ns2:TaxCatchAll" minOccurs="0"/>
                <xsd:element ref="ns3:Office"/>
                <xsd:element ref="ns3:Importance"/>
                <xsd:element ref="ns3:Audience"/>
                <xsd:element ref="ns1:AverageRating" minOccurs="0"/>
                <xsd:element ref="ns1:RatingCount" minOccurs="0"/>
                <xsd:element ref="ns3:Description0" minOccurs="0"/>
                <xsd:element ref="ns3:Topic_x002f_Issue" minOccurs="0"/>
                <xsd:element ref="ns3:Kind_x0020_of_x0020_Document"/>
                <xsd:element ref="ns3:Meeting_x002f_Conference"/>
                <xsd:element ref="ns3:Department" minOccurs="0"/>
                <xsd:element ref="ns4:IconOverlay" minOccurs="0"/>
                <xsd:element ref="ns2:Keep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element name="AverageRating" ma:index="19" nillable="true" ma:displayName="Rating (0-5)" ma:decimals="2" ma:description="Average value of all the ratings that have been submitted" ma:internalName="AverageRating" ma:readOnly="true">
      <xsd:simpleType>
        <xsd:restriction base="dms:Number"/>
      </xsd:simpleType>
    </xsd:element>
    <xsd:element name="RatingCount" ma:index="20" nillable="true" ma:displayName="Number of Ratings" ma:decimals="0" ma:description="Number of ratings submitted" ma:internalName="RatingCount" ma:readOnly="tru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c8dce3bf-aab7-46ea-86a0-4846b14ceffa"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element name="TaxKeywordTaxHTField" ma:index="14"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15" nillable="true" ma:displayName="Taxonomy Catch All Column" ma:hidden="true" ma:list="{d1931970-d26b-439c-88f1-bf80334de7cd}" ma:internalName="TaxCatchAll" ma:showField="CatchAllData" ma:web="c8dce3bf-aab7-46ea-86a0-4846b14ceffa">
      <xsd:complexType>
        <xsd:complexContent>
          <xsd:extension base="dms:MultiChoiceLookup">
            <xsd:sequence>
              <xsd:element name="Value" type="dms:Lookup" maxOccurs="unbounded" minOccurs="0" nillable="true"/>
            </xsd:sequence>
          </xsd:extension>
        </xsd:complexContent>
      </xsd:complexType>
    </xsd:element>
    <xsd:element name="KeepMe" ma:index="27" nillable="true" ma:displayName="KeepMe" ma:default="0" ma:internalName="KeepM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2b76f294-25d0-4327-a2dc-d54df3b9b07a" elementFormDefault="qualified">
    <xsd:import namespace="http://schemas.microsoft.com/office/2006/documentManagement/types"/>
    <xsd:import namespace="http://schemas.microsoft.com/office/infopath/2007/PartnerControls"/>
    <xsd:element name="Office" ma:index="16" ma:displayName="Office" ma:format="Dropdown" ma:indexed="true" ma:internalName="Office" ma:readOnly="false">
      <xsd:simpleType>
        <xsd:restriction base="dms:Choice">
          <xsd:enumeration value="Bloomington"/>
          <xsd:enumeration value="Carterville"/>
          <xsd:enumeration value="Champaign"/>
          <xsd:enumeration value="Chicago"/>
          <xsd:enumeration value="Decatur"/>
          <xsd:enumeration value="Edwardsville"/>
          <xsd:enumeration value="Effingham"/>
          <xsd:enumeration value="Elgin"/>
          <xsd:enumeration value="Libertyville"/>
          <xsd:enumeration value="Lombard"/>
          <xsd:enumeration value="Matteson"/>
          <xsd:enumeration value="Moline"/>
          <xsd:enumeration value="Morris"/>
          <xsd:enumeration value="Mt.Vernon"/>
          <xsd:enumeration value="Naperville"/>
          <xsd:enumeration value="Palatine"/>
          <xsd:enumeration value="Peoria"/>
          <xsd:enumeration value="Rockford"/>
          <xsd:enumeration value="Rushville"/>
          <xsd:enumeration value="Skokie"/>
          <xsd:enumeration value="Springfield"/>
          <xsd:enumeration value="Springfield-HQ"/>
          <xsd:enumeration value="Springfield-PDC"/>
          <xsd:enumeration value="Sterling"/>
          <xsd:enumeration value="Statewide"/>
        </xsd:restriction>
      </xsd:simpleType>
    </xsd:element>
    <xsd:element name="Importance" ma:index="17" ma:displayName="Importance" ma:default="None" ma:format="Dropdown" ma:indexed="true" ma:internalName="Importance" ma:readOnly="false">
      <xsd:simpleType>
        <xsd:restriction base="dms:Choice">
          <xsd:enumeration value="None"/>
          <xsd:enumeration value="Homepage"/>
        </xsd:restriction>
      </xsd:simpleType>
    </xsd:element>
    <xsd:element name="Audience" ma:index="18" ma:displayName="Audience" ma:default="Everyone" ma:format="Dropdown" ma:indexed="true" ma:internalName="Audience" ma:readOnly="false">
      <xsd:simpleType>
        <xsd:restriction base="dms:Choice">
          <xsd:enumeration value="Everyone"/>
          <xsd:enumeration value="All Board"/>
          <xsd:enumeration value="All Staff"/>
          <xsd:enumeration value="All Professional Staff"/>
          <xsd:enumeration value="All Associate Staff"/>
          <xsd:enumeration value="All Field"/>
          <xsd:enumeration value="All HQ"/>
        </xsd:restriction>
      </xsd:simpleType>
    </xsd:element>
    <xsd:element name="Description0" ma:index="21" nillable="true" ma:displayName="About" ma:internalName="Description0">
      <xsd:simpleType>
        <xsd:restriction base="dms:Note"/>
      </xsd:simpleType>
    </xsd:element>
    <xsd:element name="Topic_x002f_Issue" ma:index="22" nillable="true" ma:displayName="Topic/Issue" ma:internalName="Topic_x002f_Issue" ma:readOnly="false" ma:requiredMultiChoice="true">
      <xsd:complexType>
        <xsd:complexContent>
          <xsd:extension base="dms:MultiChoice">
            <xsd:sequence>
              <xsd:element name="Value" maxOccurs="unbounded" minOccurs="0" nillable="true">
                <xsd:simpleType>
                  <xsd:restriction base="dms:Choice">
                    <xsd:enumeration value="Arbitration"/>
                    <xsd:enumeration value="Bargaining"/>
                    <xsd:enumeration value="Capacity Building"/>
                    <xsd:enumeration value="Election 2014"/>
                    <xsd:enumeration value="Funding"/>
                    <xsd:enumeration value="Grievance"/>
                    <xsd:enumeration value="IEA Structure/organization"/>
                    <xsd:enumeration value="IIE"/>
                    <xsd:enumeration value="Insurance"/>
                    <xsd:enumeration value="Legislative"/>
                    <xsd:enumeration value="Organizing"/>
                    <xsd:enumeration value="PERA"/>
                    <xsd:enumeration value="Priority Schools Campaign"/>
                    <xsd:enumeration value="Relevancy"/>
                    <xsd:enumeration value="RTI"/>
                    <xsd:enumeration value="School Reform"/>
                    <xsd:enumeration value="Technology"/>
                    <xsd:enumeration value="Other"/>
                  </xsd:restriction>
                </xsd:simpleType>
              </xsd:element>
            </xsd:sequence>
          </xsd:extension>
        </xsd:complexContent>
      </xsd:complexType>
    </xsd:element>
    <xsd:element name="Kind_x0020_of_x0020_Document" ma:index="23" ma:displayName="Kind of Document" ma:format="Dropdown" ma:indexed="true" ma:internalName="Kind_x0020_of_x0020_Document" ma:readOnly="false">
      <xsd:simpleType>
        <xsd:restriction base="dms:Choice">
          <xsd:enumeration value="Booklet"/>
          <xsd:enumeration value="Chart"/>
          <xsd:enumeration value="Database"/>
          <xsd:enumeration value="Flyer"/>
          <xsd:enumeration value="Form"/>
          <xsd:enumeration value="Graphic/logo"/>
          <xsd:enumeration value="List"/>
          <xsd:enumeration value="Manual"/>
          <xsd:enumeration value="Memo/letter"/>
          <xsd:enumeration value="Presentation"/>
          <xsd:enumeration value="Report"/>
          <xsd:enumeration value="Spreadsheet"/>
          <xsd:enumeration value="Video"/>
          <xsd:enumeration value="Other"/>
        </xsd:restriction>
      </xsd:simpleType>
    </xsd:element>
    <xsd:element name="Meeting_x002f_Conference" ma:index="24" ma:displayName="Meeting/Conference" ma:default="None" ma:format="Dropdown" ma:indexed="true" ma:internalName="Meeting_x002f_Conference" ma:readOnly="false">
      <xsd:simpleType>
        <xsd:restriction base="dms:Choice">
          <xsd:enumeration value="None"/>
          <xsd:enumeration value="Associate Staff Meeting"/>
          <xsd:enumeration value="Board Meeting"/>
          <xsd:enumeration value="CORE Conference"/>
          <xsd:enumeration value="ESP Conference"/>
          <xsd:enumeration value="Higher Ed Conference"/>
          <xsd:enumeration value="IEA RA 2011"/>
          <xsd:enumeration value="IEA RA 2012"/>
          <xsd:enumeration value="NEA Conferences"/>
          <xsd:enumeration value="NEA RA"/>
          <xsd:enumeration value="Professional Staff Meeting"/>
          <xsd:enumeration value="SLA"/>
          <xsd:enumeration value="Student Conference"/>
          <xsd:enumeration value="Other"/>
        </xsd:restriction>
      </xsd:simpleType>
    </xsd:element>
    <xsd:element name="Department" ma:index="25" nillable="true" ma:displayName="Department" ma:internalName="Department" ma:readOnly="false" ma:requiredMultiChoice="true">
      <xsd:complexType>
        <xsd:complexContent>
          <xsd:extension base="dms:MultiChoice">
            <xsd:sequence>
              <xsd:element name="Value" maxOccurs="unbounded" minOccurs="0" nillable="true">
                <xsd:simpleType>
                  <xsd:restriction base="dms:Choice">
                    <xsd:enumeration value="Business Services"/>
                    <xsd:enumeration value="Center for Education Innovation"/>
                    <xsd:enumeration value="Communications"/>
                    <xsd:enumeration value="Computer Services"/>
                    <xsd:enumeration value="Education Support Professional Services"/>
                    <xsd:enumeration value="Executive"/>
                    <xsd:enumeration value="Field Services"/>
                    <xsd:enumeration value="Government Relations"/>
                    <xsd:enumeration value="Higher Education Services"/>
                    <xsd:enumeration value="Instruction and Professional Development Services"/>
                    <xsd:enumeration value="Legal Services"/>
                    <xsd:enumeration value="Personnel"/>
                    <xsd:enumeration value="Program Development"/>
                    <xsd:enumeration value="Research Services"/>
                    <xsd:enumeration value="Resource Services"/>
                    <xsd:enumeration value="Retired Services"/>
                    <xsd:enumeration value="Student Services"/>
                    <xsd:enumeration value="Training Services"/>
                  </xsd:restrict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6"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Audience xmlns="2b76f294-25d0-4327-a2dc-d54df3b9b07a">Everyone</Audience>
    <Topic_x002f_Issue xmlns="2b76f294-25d0-4327-a2dc-d54df3b9b07a">
      <Value>Other</Value>
    </Topic_x002f_Issue>
    <Description0 xmlns="2b76f294-25d0-4327-a2dc-d54df3b9b07a" xsi:nil="true"/>
    <Meeting_x002f_Conference xmlns="2b76f294-25d0-4327-a2dc-d54df3b9b07a">None</Meeting_x002f_Conference>
    <Department xmlns="2b76f294-25d0-4327-a2dc-d54df3b9b07a">
      <Value>Executive</Value>
    </Department>
    <IconOverlay xmlns="http://schemas.microsoft.com/sharepoint/v4" xsi:nil="true"/>
    <Kind_x0020_of_x0020_Document xmlns="2b76f294-25d0-4327-a2dc-d54df3b9b07a">Other</Kind_x0020_of_x0020_Document>
    <TaxCatchAll xmlns="c8dce3bf-aab7-46ea-86a0-4846b14ceffa"/>
    <PublishingExpirationDate xmlns="http://schemas.microsoft.com/sharepoint/v3" xsi:nil="true"/>
    <TaxKeywordTaxHTField xmlns="c8dce3bf-aab7-46ea-86a0-4846b14ceffa">
      <Terms xmlns="http://schemas.microsoft.com/office/infopath/2007/PartnerControls"/>
    </TaxKeywordTaxHTField>
    <Office xmlns="2b76f294-25d0-4327-a2dc-d54df3b9b07a">Springfield-HQ</Office>
    <PublishingStartDate xmlns="http://schemas.microsoft.com/sharepoint/v3" xsi:nil="true"/>
    <Importance xmlns="2b76f294-25d0-4327-a2dc-d54df3b9b07a">Homepage</Importance>
    <KeepMe xmlns="c8dce3bf-aab7-46ea-86a0-4846b14ceffa">false</KeepMe>
    <_dlc_DocId xmlns="c8dce3bf-aab7-46ea-86a0-4846b14ceffa">IEANEA-3-779</_dlc_DocId>
    <_dlc_DocIdUrl xmlns="c8dce3bf-aab7-46ea-86a0-4846b14ceffa">
      <Url>https://moss.ieanea.org/_layouts/DocIdRedir.aspx?ID=IEANEA-3-779</Url>
      <Description>IEANEA-3-779</Description>
    </_dlc_DocIdUrl>
    <AverageRating xmlns="http://schemas.microsoft.com/sharepoint/v3" xsi:nil="true"/>
  </documentManagement>
</p:properties>
</file>

<file path=customXml/itemProps1.xml><?xml version="1.0" encoding="utf-8"?>
<ds:datastoreItem xmlns:ds="http://schemas.openxmlformats.org/officeDocument/2006/customXml" ds:itemID="{78671D19-1754-49A6-B9CA-662761D099CE}"/>
</file>

<file path=customXml/itemProps2.xml><?xml version="1.0" encoding="utf-8"?>
<ds:datastoreItem xmlns:ds="http://schemas.openxmlformats.org/officeDocument/2006/customXml" ds:itemID="{39F1B499-056A-4440-AE40-ED64FE1A6851}"/>
</file>

<file path=customXml/itemProps3.xml><?xml version="1.0" encoding="utf-8"?>
<ds:datastoreItem xmlns:ds="http://schemas.openxmlformats.org/officeDocument/2006/customXml" ds:itemID="{7F452B19-5F16-4C7A-A0B6-D585DD21262F}"/>
</file>

<file path=customXml/itemProps4.xml><?xml version="1.0" encoding="utf-8"?>
<ds:datastoreItem xmlns:ds="http://schemas.openxmlformats.org/officeDocument/2006/customXml" ds:itemID="{3FB1D72F-6AEE-422B-B143-CD1D4A3EBB30}"/>
</file>

<file path=docProps/app.xml><?xml version="1.0" encoding="utf-8"?>
<Properties xmlns="http://schemas.openxmlformats.org/officeDocument/2006/extended-properties" xmlns:vt="http://schemas.openxmlformats.org/officeDocument/2006/docPropsVTypes">
  <Template/>
  <TotalTime>360</TotalTime>
  <Words>432</Words>
  <Application>Microsoft Office PowerPoint</Application>
  <PresentationFormat>Widescreen</PresentationFormat>
  <Paragraphs>47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 host a screening and discussion of Resilience</vt:lpstr>
      <vt:lpstr>PowerPoint Presentation</vt:lpstr>
      <vt:lpstr>ICAAP mission:  To promote the right of all children to live happy, safe, and healthy lives, to ensure children receive quality medical care from pediatricians (the most qualified physicians to deliver this care), and to assess and serve the needs of its membership.  IEA mission:  To effect excellence and equity in public education and to be the advocacy organization for all public education employees.</vt:lpstr>
      <vt:lpstr>Panelists</vt:lpstr>
      <vt:lpstr>Resilience is</vt:lpstr>
      <vt:lpstr> </vt:lpstr>
      <vt:lpstr>Cynthia Manfold, Kindergarten Teacher</vt:lpstr>
      <vt:lpstr>Dr. Jack Shonkoff, Harvard University</vt:lpstr>
      <vt:lpstr>PowerPoint Presentation</vt:lpstr>
      <vt:lpstr> </vt:lpstr>
      <vt:lpstr> </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ICAAP &amp; IEA  host a screening and discussion of Paper Tigers</dc:title>
  <dc:creator>Klenck, Paul</dc:creator>
  <cp:keywords/>
  <cp:lastModifiedBy>Klenck, Paul</cp:lastModifiedBy>
  <cp:revision>28</cp:revision>
  <dcterms:created xsi:type="dcterms:W3CDTF">2015-10-15T21:05:10Z</dcterms:created>
  <dcterms:modified xsi:type="dcterms:W3CDTF">2017-05-24T22:45:44Z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0x010100281B34C7FC870C45991CE03284EA84CF</vt:lpwstr>
  </property>
  <property fmtid="{D5CDD505-2E9C-101B-9397-08002B2CF9AE}" pid="3" name="_dlc_DocIdItemGuid">
    <vt:lpwstr>30f781d1-9fb0-43aa-987c-6605f86e99f9</vt:lpwstr>
  </property>
  <property fmtid="{D5CDD505-2E9C-101B-9397-08002B2CF9AE}" pid="4" name="TaxKeyword">
    <vt:lpwstr/>
  </property>
  <property fmtid="{D5CDD505-2E9C-101B-9397-08002B2CF9AE}" pid="5" name="_docset_NoMedatataSyncRequired">
    <vt:lpwstr>False</vt:lpwstr>
  </property>
</Properties>
</file>